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704" r:id="rId4"/>
    <p:sldMasterId id="2147483722" r:id="rId5"/>
    <p:sldMasterId id="2147483734" r:id="rId6"/>
    <p:sldMasterId id="2147483751" r:id="rId7"/>
    <p:sldMasterId id="2147483763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9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0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962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237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72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40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24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65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597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1631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90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7787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065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65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5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45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92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10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13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2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21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5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5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8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303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13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14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63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496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2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66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275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29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37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7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3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823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627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83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509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662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83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7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10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40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16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6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2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4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60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798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2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6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31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7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80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6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1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77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20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8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82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93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00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61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6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1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505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182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23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51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26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384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05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29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41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15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160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77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2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8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87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83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87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668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058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138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62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82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29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0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02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07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85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173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510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6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63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422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79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645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561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9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25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9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7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87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726F-CC21-4657-891C-82433A95216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90CB1C-76BD-44AF-906A-41853EC4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worldisround.com/photos/7/369/2_o.jpg&amp;imgrefurl=http://www.worldisround.com/articles/100410/photo18.html&amp;h=768&amp;w=1024&amp;sz=135&amp;hl=vi&amp;start=262&amp;um=1&amp;tbnid=uoiEOiT0DZgW3M:&amp;tbnh=113&amp;tbnw=150&amp;prev=/images?q%3Dhue%26start%3D260%26imgsz%3Dxxlarge%26ndsp%3D20%26um%3D1%26hl%3Dvi%26sa%3D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file:///C:\Documents%20and%20Settings\BNC%20Bac%20Ninh\My%20Documents\minh%20thi\Phap%20danh%20chiem%20Gia%20Dinh.MPG" TargetMode="External"/><Relationship Id="rId1" Type="http://schemas.microsoft.com/office/2007/relationships/media" Target="file:///C:\Documents%20and%20Settings\BNC%20Bac%20Ninh\My%20Documents\minh%20thi\Phap%20danh%20chiem%20Gia%20Dinh.MP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1716088" y="312738"/>
            <a:ext cx="1941512" cy="449262"/>
          </a:xfrm>
        </p:spPr>
        <p:txBody>
          <a:bodyPr anchor="ctr">
            <a:normAutofit fontScale="90000"/>
          </a:bodyPr>
          <a:lstStyle/>
          <a:p>
            <a:pPr defTabSz="914400">
              <a:buClrTx/>
              <a:buSzTx/>
              <a:buFontTx/>
            </a:pPr>
            <a:r>
              <a:rPr sz="28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hai</a:t>
            </a: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1752600" y="990600"/>
            <a:ext cx="8610600" cy="2540391"/>
          </a:xfrm>
        </p:spPr>
        <p:txBody>
          <a:bodyPr>
            <a:normAutofit lnSpcReduction="10000"/>
          </a:bodyPr>
          <a:lstStyle/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36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LỊCH SỬ VIỆT NAM 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36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TỪ NĂM 1858 ĐẾN NĂM 1918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lang="en-US" sz="28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CHỦ ĐỀ 1</a:t>
            </a:r>
            <a:endParaRPr sz="2800" b="1" kern="1200" baseline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2800" b="1" kern="1200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CUỘC KHÁNG CHIẾN CHỐNG THỰC DÂN PHÁP 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sz="2800" b="1" kern="1200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TỪ NĂM 1858 ĐẾN CUỐI THẾ KỈ XIX</a:t>
            </a:r>
          </a:p>
        </p:txBody>
      </p:sp>
      <p:sp>
        <p:nvSpPr>
          <p:cNvPr id="2052" name="Straight Connector 2051"/>
          <p:cNvSpPr/>
          <p:nvPr/>
        </p:nvSpPr>
        <p:spPr>
          <a:xfrm>
            <a:off x="1524000" y="838200"/>
            <a:ext cx="9144000" cy="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BEF4B-8A3E-AD85-FA5E-B2B0AEB86898}"/>
              </a:ext>
            </a:extLst>
          </p:cNvPr>
          <p:cNvSpPr txBox="1"/>
          <p:nvPr/>
        </p:nvSpPr>
        <p:spPr>
          <a:xfrm>
            <a:off x="1752599" y="3683390"/>
            <a:ext cx="9143999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lang="en-US" sz="28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NỘI DUNG 1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lang="en-US" sz="28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CUỘC KHÁNG CHIẾN TỪ NĂM 1858 ĐẾN NĂM 1873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0961"/>
          <p:cNvPicPr>
            <a:picLocks noChangeAspect="1"/>
          </p:cNvPicPr>
          <p:nvPr/>
        </p:nvPicPr>
        <p:blipFill>
          <a:blip r:embed="rId2">
            <a:lum bright="-17999"/>
          </a:blip>
          <a:srcRect b="21153"/>
          <a:stretch>
            <a:fillRect/>
          </a:stretch>
        </p:blipFill>
        <p:spPr>
          <a:xfrm>
            <a:off x="488065" y="497900"/>
            <a:ext cx="5455533" cy="49391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itle 40962"/>
          <p:cNvSpPr>
            <a:spLocks noGrp="1"/>
          </p:cNvSpPr>
          <p:nvPr>
            <p:ph type="title"/>
          </p:nvPr>
        </p:nvSpPr>
        <p:spPr>
          <a:xfrm>
            <a:off x="1981200" y="14259"/>
            <a:ext cx="8229600" cy="411163"/>
          </a:xfrm>
        </p:spPr>
        <p:txBody>
          <a:bodyPr anchor="ctr">
            <a:normAutofit fontScale="90000"/>
          </a:bodyPr>
          <a:lstStyle/>
          <a:p>
            <a:pPr algn="just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40964" name="Text Placeholder 40963"/>
          <p:cNvSpPr>
            <a:spLocks noGrp="1"/>
          </p:cNvSpPr>
          <p:nvPr>
            <p:ph idx="1"/>
          </p:nvPr>
        </p:nvSpPr>
        <p:spPr>
          <a:xfrm>
            <a:off x="6248401" y="617808"/>
            <a:ext cx="5751342" cy="457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Chiến sự ở Gia định năm 1859</a:t>
            </a:r>
          </a:p>
          <a:p>
            <a:pPr algn="just">
              <a:buNone/>
            </a:pPr>
            <a:endParaRPr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Straight Connector 40964"/>
          <p:cNvSpPr/>
          <p:nvPr/>
        </p:nvSpPr>
        <p:spPr>
          <a:xfrm>
            <a:off x="6248400" y="533400"/>
            <a:ext cx="0" cy="63246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6" name="Text Box 40965"/>
          <p:cNvSpPr txBox="1"/>
          <p:nvPr/>
        </p:nvSpPr>
        <p:spPr>
          <a:xfrm>
            <a:off x="6172200" y="1905000"/>
            <a:ext cx="5461782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Ngày </a:t>
            </a:r>
            <a:r>
              <a:rPr sz="2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17/2/1859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quân Pháp tấn công thành Gia Định</a:t>
            </a:r>
          </a:p>
        </p:txBody>
      </p:sp>
      <p:sp>
        <p:nvSpPr>
          <p:cNvPr id="40970" name="Rectangles 40969"/>
          <p:cNvSpPr/>
          <p:nvPr/>
        </p:nvSpPr>
        <p:spPr>
          <a:xfrm rot="-2796663">
            <a:off x="5137150" y="1797050"/>
            <a:ext cx="255588" cy="3190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/>
            <a:endParaRPr lang="en-US"/>
          </a:p>
        </p:txBody>
      </p:sp>
      <p:sp>
        <p:nvSpPr>
          <p:cNvPr id="40971" name="Rectangles 40970"/>
          <p:cNvSpPr/>
          <p:nvPr/>
        </p:nvSpPr>
        <p:spPr>
          <a:xfrm rot="-2796663">
            <a:off x="2295525" y="1765300"/>
            <a:ext cx="231775" cy="2047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/>
            <a:endParaRPr lang="en-US"/>
          </a:p>
        </p:txBody>
      </p:sp>
      <p:sp>
        <p:nvSpPr>
          <p:cNvPr id="40972" name="Text Box 40971"/>
          <p:cNvSpPr txBox="1"/>
          <p:nvPr/>
        </p:nvSpPr>
        <p:spPr>
          <a:xfrm>
            <a:off x="6172200" y="1151208"/>
            <a:ext cx="54617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</a:t>
            </a:r>
          </a:p>
        </p:txBody>
      </p:sp>
      <p:sp>
        <p:nvSpPr>
          <p:cNvPr id="40973" name="Rectangles 40972"/>
          <p:cNvSpPr/>
          <p:nvPr/>
        </p:nvSpPr>
        <p:spPr>
          <a:xfrm>
            <a:off x="6172199" y="2799472"/>
            <a:ext cx="546177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Nhân dân tự động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nổi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đánh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giặc khiến chúng khốn đốn</a:t>
            </a:r>
          </a:p>
        </p:txBody>
      </p:sp>
      <p:sp>
        <p:nvSpPr>
          <p:cNvPr id="40974" name="Rectangles 40973"/>
          <p:cNvSpPr/>
          <p:nvPr/>
        </p:nvSpPr>
        <p:spPr>
          <a:xfrm>
            <a:off x="488065" y="5380994"/>
            <a:ext cx="560793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Em có nhận xét gì về thái độ </a:t>
            </a:r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chống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Pháp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xâm lược của triều </a:t>
            </a:r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đình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Huế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0977" name="Rectangles 40976"/>
          <p:cNvSpPr/>
          <p:nvPr/>
        </p:nvSpPr>
        <p:spPr>
          <a:xfrm>
            <a:off x="6324600" y="3886614"/>
            <a:ext cx="53093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-Triều đình thiếu cương quyết bỏ lỡ thời cơ tiêu diệt giặc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/>
      <p:bldP spid="409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5059"/>
          <p:cNvSpPr txBox="1"/>
          <p:nvPr/>
        </p:nvSpPr>
        <p:spPr>
          <a:xfrm>
            <a:off x="6324599" y="4570388"/>
            <a:ext cx="5492251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-Đêm 23 rạng sáng 24/2/1861, quân Pháp đánh chiếm đồn Chí Hoà, sau đó là các tỉnh Định Tường, Biên Hòa, Vĩnh Long.</a:t>
            </a:r>
          </a:p>
        </p:txBody>
      </p:sp>
      <p:sp>
        <p:nvSpPr>
          <p:cNvPr id="45062" name="Rectangles 45061"/>
          <p:cNvSpPr/>
          <p:nvPr/>
        </p:nvSpPr>
        <p:spPr>
          <a:xfrm>
            <a:off x="1981200" y="0"/>
            <a:ext cx="84582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just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45063" name="Rectangles 45062"/>
          <p:cNvSpPr/>
          <p:nvPr/>
        </p:nvSpPr>
        <p:spPr>
          <a:xfrm>
            <a:off x="6248400" y="457200"/>
            <a:ext cx="64770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2. Chiến sự ở Gia </a:t>
            </a:r>
            <a:r>
              <a:rPr sz="2400" b="1" u="sng" dirty="0">
                <a:solidFill>
                  <a:srgbClr val="0000CC"/>
                </a:solidFill>
              </a:rPr>
              <a:t>Đ</a:t>
            </a:r>
            <a:r>
              <a:rPr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ịnh năm 1859</a:t>
            </a:r>
          </a:p>
          <a:p>
            <a:pPr lvl="0">
              <a:buNone/>
            </a:pPr>
            <a:endParaRPr sz="24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Rectangles 45063"/>
          <p:cNvSpPr/>
          <p:nvPr/>
        </p:nvSpPr>
        <p:spPr>
          <a:xfrm>
            <a:off x="6248400" y="2618398"/>
            <a:ext cx="5568454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Nhân dân tự động nổi lên đánh giặc khiến chúng khốn đốn.</a:t>
            </a:r>
          </a:p>
        </p:txBody>
      </p:sp>
      <p:sp>
        <p:nvSpPr>
          <p:cNvPr id="45065" name="Text Box 45064"/>
          <p:cNvSpPr txBox="1"/>
          <p:nvPr/>
        </p:nvSpPr>
        <p:spPr>
          <a:xfrm>
            <a:off x="6248399" y="1555750"/>
            <a:ext cx="569507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Ngày 17/2/1859, quân Pháp tấn công thành Gia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triều đình rút chạy.</a:t>
            </a:r>
          </a:p>
        </p:txBody>
      </p:sp>
      <p:sp>
        <p:nvSpPr>
          <p:cNvPr id="45066" name="Text Box 45065"/>
          <p:cNvSpPr txBox="1"/>
          <p:nvPr/>
        </p:nvSpPr>
        <p:spPr>
          <a:xfrm>
            <a:off x="6248400" y="938483"/>
            <a:ext cx="556845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Định.</a:t>
            </a:r>
          </a:p>
        </p:txBody>
      </p:sp>
      <p:sp>
        <p:nvSpPr>
          <p:cNvPr id="45067" name="Straight Connector 45066"/>
          <p:cNvSpPr/>
          <p:nvPr/>
        </p:nvSpPr>
        <p:spPr>
          <a:xfrm>
            <a:off x="6324600" y="381000"/>
            <a:ext cx="0" cy="64770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5068" name="Picture 45067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679938" y="647700"/>
            <a:ext cx="5568455" cy="4221248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5070" name="Rectangles 45069"/>
          <p:cNvSpPr/>
          <p:nvPr/>
        </p:nvSpPr>
        <p:spPr>
          <a:xfrm>
            <a:off x="1524000" y="5213936"/>
            <a:ext cx="411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Hòa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71" name="Rectangles 45070"/>
          <p:cNvSpPr/>
          <p:nvPr/>
        </p:nvSpPr>
        <p:spPr>
          <a:xfrm>
            <a:off x="6324600" y="3635325"/>
            <a:ext cx="5492254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-Triều đình thiếu cương quyết bỏ lỡ thời cơ tiêu diệt giặc.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6081" descr="Ban do"/>
          <p:cNvPicPr>
            <a:picLocks noChangeAspect="1"/>
          </p:cNvPicPr>
          <p:nvPr/>
        </p:nvPicPr>
        <p:blipFill>
          <a:blip r:embed="rId2"/>
          <a:srcRect l="4167" r="4169" b="333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6085" name="Rectangles 46084"/>
          <p:cNvSpPr/>
          <p:nvPr/>
        </p:nvSpPr>
        <p:spPr>
          <a:xfrm>
            <a:off x="6705600" y="2743200"/>
            <a:ext cx="381000" cy="152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ext Box 46085"/>
          <p:cNvSpPr txBox="1"/>
          <p:nvPr/>
        </p:nvSpPr>
        <p:spPr>
          <a:xfrm>
            <a:off x="7086600" y="2438400"/>
            <a:ext cx="1600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Biên Hòa</a:t>
            </a:r>
          </a:p>
        </p:txBody>
      </p:sp>
      <p:sp>
        <p:nvSpPr>
          <p:cNvPr id="46087" name="Text Box 46086"/>
          <p:cNvSpPr txBox="1"/>
          <p:nvPr/>
        </p:nvSpPr>
        <p:spPr>
          <a:xfrm>
            <a:off x="3657600" y="3429000"/>
            <a:ext cx="2819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Định Tường</a:t>
            </a:r>
          </a:p>
        </p:txBody>
      </p:sp>
      <p:sp>
        <p:nvSpPr>
          <p:cNvPr id="46092" name="Text Box 46091"/>
          <p:cNvSpPr txBox="1"/>
          <p:nvPr/>
        </p:nvSpPr>
        <p:spPr>
          <a:xfrm>
            <a:off x="5943600" y="4038600"/>
            <a:ext cx="213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Vĩnh Long</a:t>
            </a:r>
          </a:p>
        </p:txBody>
      </p:sp>
      <p:sp>
        <p:nvSpPr>
          <p:cNvPr id="46093" name="Rectangles 46092"/>
          <p:cNvSpPr/>
          <p:nvPr/>
        </p:nvSpPr>
        <p:spPr>
          <a:xfrm>
            <a:off x="5715000" y="3581400"/>
            <a:ext cx="381000" cy="152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Rectangles 46093"/>
          <p:cNvSpPr/>
          <p:nvPr/>
        </p:nvSpPr>
        <p:spPr>
          <a:xfrm>
            <a:off x="5562600" y="4114800"/>
            <a:ext cx="457200" cy="152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/>
          </p:nvPr>
        </p:nvSpPr>
        <p:spPr>
          <a:xfrm>
            <a:off x="2362200" y="0"/>
            <a:ext cx="8229600" cy="411163"/>
          </a:xfrm>
        </p:spPr>
        <p:txBody>
          <a:bodyPr anchor="ctr">
            <a:normAutofit fontScale="90000"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19459" name="Text Placeholder 19458"/>
          <p:cNvSpPr>
            <a:spLocks noGrp="1"/>
          </p:cNvSpPr>
          <p:nvPr>
            <p:ph idx="1"/>
          </p:nvPr>
        </p:nvSpPr>
        <p:spPr>
          <a:xfrm>
            <a:off x="6172200" y="614292"/>
            <a:ext cx="4941275" cy="45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Chiến sự ở Gia định năm 1859</a:t>
            </a:r>
          </a:p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Straight Connector 19459"/>
          <p:cNvSpPr/>
          <p:nvPr/>
        </p:nvSpPr>
        <p:spPr>
          <a:xfrm>
            <a:off x="6172200" y="381000"/>
            <a:ext cx="0" cy="647700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4" name="Text Box 19463"/>
          <p:cNvSpPr txBox="1"/>
          <p:nvPr/>
        </p:nvSpPr>
        <p:spPr>
          <a:xfrm>
            <a:off x="778410" y="5336539"/>
            <a:ext cx="52413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</a:rPr>
              <a:t>Phan Thanh Giản và Lâm Duy Hiệp đại diện cho triều đình Huế ký Hiệp ước 5/6/1862</a:t>
            </a:r>
          </a:p>
        </p:txBody>
      </p:sp>
      <p:sp>
        <p:nvSpPr>
          <p:cNvPr id="19465" name="Text Box 19464"/>
          <p:cNvSpPr txBox="1"/>
          <p:nvPr/>
        </p:nvSpPr>
        <p:spPr>
          <a:xfrm>
            <a:off x="6248400" y="4285958"/>
            <a:ext cx="4191000" cy="119888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/>
            <a:r>
              <a:rPr sz="2400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- Ngày 5/6/1862, triều đình Huế kí với Pháp Hiệp ước Nhâm Tuất </a:t>
            </a:r>
          </a:p>
        </p:txBody>
      </p:sp>
      <p:pic>
        <p:nvPicPr>
          <p:cNvPr id="19467" name="Picture 194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1" y="697717"/>
            <a:ext cx="5393788" cy="37336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Text Box 19467"/>
          <p:cNvSpPr txBox="1"/>
          <p:nvPr/>
        </p:nvSpPr>
        <p:spPr>
          <a:xfrm>
            <a:off x="6248400" y="3142958"/>
            <a:ext cx="4343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-Đêm 23 rạng sáng 24/2/1861, quân Pháp </a:t>
            </a:r>
            <a:r>
              <a:rPr sz="16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đánh chiếm đồn Chí Hoà, sau đó là các tỉnh Định Tường, Biên Hòa, Vĩnh Long.</a:t>
            </a:r>
          </a:p>
        </p:txBody>
      </p:sp>
      <p:sp>
        <p:nvSpPr>
          <p:cNvPr id="19469" name="Rectangles 19468"/>
          <p:cNvSpPr/>
          <p:nvPr/>
        </p:nvSpPr>
        <p:spPr>
          <a:xfrm>
            <a:off x="6248400" y="1876133"/>
            <a:ext cx="441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Nhân dân tự động nổi lên đánh giặc khiến chúng khốn đốn.</a:t>
            </a:r>
          </a:p>
        </p:txBody>
      </p:sp>
      <p:sp>
        <p:nvSpPr>
          <p:cNvPr id="19470" name="Text Box 19469"/>
          <p:cNvSpPr txBox="1"/>
          <p:nvPr/>
        </p:nvSpPr>
        <p:spPr>
          <a:xfrm>
            <a:off x="6248400" y="1314158"/>
            <a:ext cx="441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sz="16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Ngày 17/2/1859</a:t>
            </a:r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quân Pháp tấn công thành Gia Định,quân triều đình rút chạy.</a:t>
            </a:r>
          </a:p>
        </p:txBody>
      </p:sp>
      <p:sp>
        <p:nvSpPr>
          <p:cNvPr id="19471" name="Text Box 19470"/>
          <p:cNvSpPr txBox="1"/>
          <p:nvPr/>
        </p:nvSpPr>
        <p:spPr>
          <a:xfrm>
            <a:off x="6248400" y="1009358"/>
            <a:ext cx="42672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Định.</a:t>
            </a:r>
          </a:p>
        </p:txBody>
      </p:sp>
      <p:sp>
        <p:nvSpPr>
          <p:cNvPr id="19472" name="Rectangles 19471"/>
          <p:cNvSpPr/>
          <p:nvPr/>
        </p:nvSpPr>
        <p:spPr>
          <a:xfrm>
            <a:off x="6248400" y="2485733"/>
            <a:ext cx="4343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-Triều đình thiếu cương quyết bỏ lỡ thời cơ tiêu diệt giặc.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3553"/>
          <p:cNvSpPr txBox="1"/>
          <p:nvPr/>
        </p:nvSpPr>
        <p:spPr>
          <a:xfrm>
            <a:off x="604911" y="596070"/>
            <a:ext cx="488148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buChar char="-"/>
            </a:pP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Triều đình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thừa nhận quyền cai quản</a:t>
            </a: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của nước Pháp ở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ba tỉnh miền đông Nam Kỳ</a:t>
            </a: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(Gia Định, Định Tường, Biên Hòa) và đảo Côn Lôn.</a:t>
            </a:r>
          </a:p>
        </p:txBody>
      </p:sp>
      <p:sp>
        <p:nvSpPr>
          <p:cNvPr id="23556" name="Title 23555"/>
          <p:cNvSpPr>
            <a:spLocks noGrp="1"/>
          </p:cNvSpPr>
          <p:nvPr>
            <p:ph type="title"/>
          </p:nvPr>
        </p:nvSpPr>
        <p:spPr>
          <a:xfrm>
            <a:off x="2667000" y="0"/>
            <a:ext cx="7162800" cy="457200"/>
          </a:xfrm>
        </p:spPr>
        <p:txBody>
          <a:bodyPr anchor="ctr"/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Nội dung cơ bản của Hiệp ước Nhâm Tuất (1862) </a:t>
            </a:r>
          </a:p>
        </p:txBody>
      </p:sp>
      <p:sp>
        <p:nvSpPr>
          <p:cNvPr id="23557" name="Text Box 23556"/>
          <p:cNvSpPr txBox="1"/>
          <p:nvPr/>
        </p:nvSpPr>
        <p:spPr>
          <a:xfrm>
            <a:off x="604911" y="1980518"/>
            <a:ext cx="488148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Mở ba cửa biển</a:t>
            </a: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(Đà Nẵng, Ba Lạt, Quảng Yên) cho người Pháp vào buôn bán.</a:t>
            </a:r>
          </a:p>
        </p:txBody>
      </p:sp>
      <p:sp>
        <p:nvSpPr>
          <p:cNvPr id="23562" name="Text Box 23561"/>
          <p:cNvSpPr txBox="1"/>
          <p:nvPr/>
        </p:nvSpPr>
        <p:spPr>
          <a:xfrm>
            <a:off x="604911" y="4114800"/>
            <a:ext cx="5033889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Triều đình Huế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bồi thường</a:t>
            </a: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cho Pháp một khoản chiến phí tương đương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288 vạn </a:t>
            </a:r>
            <a:r>
              <a:rPr sz="20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lạng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0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bạ</a:t>
            </a:r>
            <a:r>
              <a:rPr lang="en-US" sz="20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sz="2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3" name="Text Box 23562"/>
          <p:cNvSpPr txBox="1"/>
          <p:nvPr/>
        </p:nvSpPr>
        <p:spPr>
          <a:xfrm>
            <a:off x="604911" y="5219649"/>
            <a:ext cx="503388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Pháp sẽ “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trả lại</a:t>
            </a: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“thành Vĩnh Long cho triều đình,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chừng nào</a:t>
            </a: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triều đình </a:t>
            </a:r>
            <a:r>
              <a:rPr sz="20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buộc được dân chúng ngừng </a:t>
            </a:r>
            <a:r>
              <a:rPr sz="20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kháng</a:t>
            </a:r>
            <a:r>
              <a:rPr sz="20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0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chiế</a:t>
            </a:r>
            <a:r>
              <a:rPr lang="en-US" sz="20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en-US" sz="20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sz="2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4" name="Text Box 23583"/>
          <p:cNvSpPr txBox="1"/>
          <p:nvPr/>
        </p:nvSpPr>
        <p:spPr>
          <a:xfrm>
            <a:off x="6363286" y="4654065"/>
            <a:ext cx="4511040" cy="70675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Qua nội dung của Hiệp ước Nhâm Tuất  em có suy nghĩ gì? </a:t>
            </a:r>
          </a:p>
        </p:txBody>
      </p:sp>
      <p:pic>
        <p:nvPicPr>
          <p:cNvPr id="23586" name="Picture 23585" descr="Ban Hiep uoc ki nam 1862"/>
          <p:cNvPicPr>
            <a:picLocks noChangeAspect="1"/>
          </p:cNvPicPr>
          <p:nvPr/>
        </p:nvPicPr>
        <p:blipFill>
          <a:blip r:embed="rId2">
            <a:lum bright="-35999"/>
          </a:blip>
          <a:stretch>
            <a:fillRect/>
          </a:stretch>
        </p:blipFill>
        <p:spPr>
          <a:xfrm>
            <a:off x="6629400" y="609600"/>
            <a:ext cx="3977640" cy="397764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87" name="Text Box 23586"/>
          <p:cNvSpPr txBox="1"/>
          <p:nvPr/>
        </p:nvSpPr>
        <p:spPr>
          <a:xfrm>
            <a:off x="681111" y="2971800"/>
            <a:ext cx="4957689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Cho phép</a:t>
            </a:r>
            <a:r>
              <a:rPr sz="2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người Pháp và Tây Ban Nha</a:t>
            </a:r>
            <a:r>
              <a:rPr sz="2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tự do truyền đạo GiaTô </a:t>
            </a: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bãi  bỏ lệnh cấm đạo trước đây.</a:t>
            </a:r>
          </a:p>
        </p:txBody>
      </p:sp>
      <p:sp>
        <p:nvSpPr>
          <p:cNvPr id="23588" name="Text Box 23587"/>
          <p:cNvSpPr txBox="1"/>
          <p:nvPr/>
        </p:nvSpPr>
        <p:spPr>
          <a:xfrm>
            <a:off x="6571958" y="5389320"/>
            <a:ext cx="4191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Đây là hiệp ước bán nước đầu tiên của triều Nguyễn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bldLvl="0" animBg="1"/>
      <p:bldP spid="23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marL="609600" indent="-609600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CUỘC KHÁNG CHIẾN CHỐNG PHÁP TỪ NĂM 1858 ĐẾN NĂM 1873</a:t>
            </a:r>
          </a:p>
        </p:txBody>
      </p:sp>
      <p:sp>
        <p:nvSpPr>
          <p:cNvPr id="3075" name="Rectangle 7"/>
          <p:cNvSpPr/>
          <p:nvPr/>
        </p:nvSpPr>
        <p:spPr>
          <a:xfrm>
            <a:off x="-1" y="844059"/>
            <a:ext cx="9650438" cy="53691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609600" indent="-609600" algn="ctr"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153350" y="565589"/>
            <a:ext cx="7681185" cy="6346957"/>
            <a:chOff x="-137" y="384"/>
            <a:chExt cx="2913" cy="4357"/>
          </a:xfrm>
        </p:grpSpPr>
        <p:pic>
          <p:nvPicPr>
            <p:cNvPr id="4100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4"/>
              <a:ext cx="2686" cy="39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1" name="Text Box 7"/>
            <p:cNvSpPr txBox="1"/>
            <p:nvPr/>
          </p:nvSpPr>
          <p:spPr>
            <a:xfrm>
              <a:off x="-137" y="4255"/>
              <a:ext cx="2913" cy="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Lược đồ quá trình xâm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lược</a:t>
              </a: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Việt</a:t>
              </a: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Nam của Pháp và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cuộc</a:t>
              </a: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kháng</a:t>
              </a: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chiến</a:t>
              </a: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của nhân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dân</a:t>
              </a: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Việt</a:t>
              </a:r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Nam từ 1858 đến 1873</a:t>
              </a:r>
            </a:p>
          </p:txBody>
        </p:sp>
      </p:grpSp>
      <p:sp>
        <p:nvSpPr>
          <p:cNvPr id="4099" name="Rectangle 8"/>
          <p:cNvSpPr/>
          <p:nvPr/>
        </p:nvSpPr>
        <p:spPr>
          <a:xfrm>
            <a:off x="1676400" y="-14068"/>
            <a:ext cx="8991600" cy="53059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838200" indent="-838200" algn="ctr" eaLnBrk="1" hangingPunct="1"/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ctrTitle"/>
          </p:nvPr>
        </p:nvSpPr>
        <p:spPr>
          <a:xfrm>
            <a:off x="1676400" y="0"/>
            <a:ext cx="8991600" cy="609600"/>
          </a:xfrm>
        </p:spPr>
        <p:txBody>
          <a:bodyPr vert="horz" wrap="square" lIns="91440" tIns="45720" rIns="91440" bIns="45720" anchor="ctr"/>
          <a:lstStyle/>
          <a:p>
            <a:pPr marL="838200" indent="-838200" eaLnBrk="1" hangingPunct="1">
              <a:buClrTx/>
              <a:buSzTx/>
              <a:buFontTx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  <p:grpSp>
        <p:nvGrpSpPr>
          <p:cNvPr id="5123" name="Group 37"/>
          <p:cNvGrpSpPr/>
          <p:nvPr/>
        </p:nvGrpSpPr>
        <p:grpSpPr>
          <a:xfrm>
            <a:off x="1223182" y="531813"/>
            <a:ext cx="5253818" cy="6248400"/>
            <a:chOff x="-172" y="384"/>
            <a:chExt cx="3004" cy="3936"/>
          </a:xfrm>
        </p:grpSpPr>
        <p:pic>
          <p:nvPicPr>
            <p:cNvPr id="5130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4"/>
              <a:ext cx="2686" cy="39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1" name="Text Box 22"/>
            <p:cNvSpPr txBox="1"/>
            <p:nvPr/>
          </p:nvSpPr>
          <p:spPr>
            <a:xfrm>
              <a:off x="-172" y="3888"/>
              <a:ext cx="3004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Lược đồ quá trình xâm lược VN của Pháp và cuộc kháng chiến của nhân dân VN từ 1858 đến 1873</a:t>
              </a:r>
            </a:p>
          </p:txBody>
        </p:sp>
      </p:grpSp>
      <p:sp>
        <p:nvSpPr>
          <p:cNvPr id="63513" name="AutoShape 25"/>
          <p:cNvSpPr/>
          <p:nvPr/>
        </p:nvSpPr>
        <p:spPr>
          <a:xfrm>
            <a:off x="6400800" y="1252538"/>
            <a:ext cx="4951828" cy="811481"/>
          </a:xfrm>
          <a:prstGeom prst="wedgeRectCallout">
            <a:avLst>
              <a:gd name="adj1" fmla="val -75414"/>
              <a:gd name="adj2" fmla="val 33177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Nhiều toán nghĩa binh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phối hợp chặt chẽ với quân triều đình chống giặc.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519" name="AutoShape 31"/>
          <p:cNvSpPr/>
          <p:nvPr/>
        </p:nvSpPr>
        <p:spPr>
          <a:xfrm>
            <a:off x="6400800" y="3505200"/>
            <a:ext cx="4951828" cy="1143000"/>
          </a:xfrm>
          <a:prstGeom prst="wedgeRectCallout">
            <a:avLst>
              <a:gd name="adj1" fmla="val -93867"/>
              <a:gd name="adj2" fmla="val 79385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Nghĩa quân Nguyễn Trung trực đốt cháy chiếc tàu Ét-pê-răng (Hi vọng) của Pháp đậu trên sông Vàm Cỏ Đông (10/12/1861).</a:t>
            </a:r>
          </a:p>
        </p:txBody>
      </p:sp>
      <p:sp>
        <p:nvSpPr>
          <p:cNvPr id="63520" name="AutoShape 32"/>
          <p:cNvSpPr/>
          <p:nvPr/>
        </p:nvSpPr>
        <p:spPr>
          <a:xfrm>
            <a:off x="6400800" y="5029200"/>
            <a:ext cx="4951828" cy="1143000"/>
          </a:xfrm>
          <a:prstGeom prst="wedgeRectCallout">
            <a:avLst>
              <a:gd name="adj1" fmla="val -95198"/>
              <a:gd name="adj2" fmla="val -17476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nghĩa do Trương Định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thiệt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3522" name="AutoShape 34"/>
          <p:cNvSpPr/>
          <p:nvPr/>
        </p:nvSpPr>
        <p:spPr>
          <a:xfrm>
            <a:off x="4918075" y="1752600"/>
            <a:ext cx="263525" cy="304800"/>
          </a:xfrm>
          <a:prstGeom prst="irregularSeal2">
            <a:avLst/>
          </a:prstGeom>
          <a:solidFill>
            <a:srgbClr val="FFFFFF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23" name="AutoShape 35"/>
          <p:cNvSpPr/>
          <p:nvPr/>
        </p:nvSpPr>
        <p:spPr>
          <a:xfrm>
            <a:off x="4038600" y="4876800"/>
            <a:ext cx="263525" cy="304800"/>
          </a:xfrm>
          <a:prstGeom prst="irregularSeal2">
            <a:avLst/>
          </a:prstGeom>
          <a:solidFill>
            <a:srgbClr val="FFFFFF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24" name="AutoShape 36"/>
          <p:cNvSpPr/>
          <p:nvPr/>
        </p:nvSpPr>
        <p:spPr>
          <a:xfrm>
            <a:off x="3886200" y="5222875"/>
            <a:ext cx="228600" cy="228600"/>
          </a:xfrm>
          <a:prstGeom prst="irregularSeal2">
            <a:avLst/>
          </a:prstGeom>
          <a:solidFill>
            <a:srgbClr val="FFFFFF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3" grpId="0" bldLvl="0" animBg="1"/>
      <p:bldP spid="63519" grpId="0" bldLvl="0" animBg="1"/>
      <p:bldP spid="63520" grpId="0" bldLvl="0" animBg="1"/>
      <p:bldP spid="63522" grpId="0" bldLvl="0" animBg="1"/>
      <p:bldP spid="63523" grpId="0" bldLvl="0" animBg="1"/>
      <p:bldP spid="635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676400" y="5943600"/>
            <a:ext cx="8534400" cy="6858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quân Nguyễn Trung Trực đốt cháy tàu Ét-pê-răng (Hy vọng) </a:t>
            </a:r>
            <a:b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Pháp đậu trên sông Vàm Cỏ Đông (10/12/1861)</a:t>
            </a: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8229600" cy="507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 5"/>
          <p:cNvSpPr/>
          <p:nvPr/>
        </p:nvSpPr>
        <p:spPr>
          <a:xfrm>
            <a:off x="1676400" y="152400"/>
            <a:ext cx="8534400" cy="381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Kháng chiến ở ba tỉnh miền Đông Nam Kì</a:t>
            </a:r>
          </a:p>
        </p:txBody>
      </p:sp>
      <p:sp>
        <p:nvSpPr>
          <p:cNvPr id="6149" name="Line 6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3" name="Picture 15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1752600" y="438442"/>
            <a:ext cx="8839200" cy="58925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xfrm>
            <a:off x="2057400" y="11722"/>
            <a:ext cx="6144065" cy="457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 ở ba tỉnh miền Đông Nam Kì</a:t>
            </a:r>
          </a:p>
        </p:txBody>
      </p:sp>
      <p:sp>
        <p:nvSpPr>
          <p:cNvPr id="89096" name="Text Box 8"/>
          <p:cNvSpPr txBox="1"/>
          <p:nvPr/>
        </p:nvSpPr>
        <p:spPr>
          <a:xfrm>
            <a:off x="3581400" y="6331001"/>
            <a:ext cx="502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Trương Định nhận phong soái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411163"/>
          </a:xfrm>
        </p:spPr>
        <p:txBody>
          <a:bodyPr anchor="ctr">
            <a:normAutofit fontScale="90000"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idx="1"/>
          </p:nvPr>
        </p:nvSpPr>
        <p:spPr>
          <a:xfrm>
            <a:off x="1524000" y="457200"/>
            <a:ext cx="6400800" cy="45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Chiến sự ở Đà Nẵng những năm 1858 – 1859</a:t>
            </a:r>
          </a:p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5123"/>
          <p:cNvSpPr txBox="1"/>
          <p:nvPr/>
        </p:nvSpPr>
        <p:spPr>
          <a:xfrm>
            <a:off x="1524000" y="914400"/>
            <a:ext cx="5715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Nguyên nhân Pháp xâm lược Việt Nam</a:t>
            </a:r>
          </a:p>
        </p:txBody>
      </p:sp>
      <p:sp>
        <p:nvSpPr>
          <p:cNvPr id="5128" name="Text Box 5127"/>
          <p:cNvSpPr txBox="1"/>
          <p:nvPr/>
        </p:nvSpPr>
        <p:spPr>
          <a:xfrm>
            <a:off x="1600200" y="1524000"/>
            <a:ext cx="32004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lược đồ, kết hợp với kiến thức đã được học, em hãy cho biết tại sao Việt Nam lại trở thành đối tượng xâm lược của th</a:t>
            </a: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 dân</a:t>
            </a:r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Pháp?</a:t>
            </a:r>
          </a:p>
        </p:txBody>
      </p:sp>
      <p:sp>
        <p:nvSpPr>
          <p:cNvPr id="5145" name="Rectangles 5144"/>
          <p:cNvSpPr/>
          <p:nvPr/>
        </p:nvSpPr>
        <p:spPr>
          <a:xfrm>
            <a:off x="4851370" y="5766558"/>
            <a:ext cx="5813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Á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XIX</a:t>
            </a:r>
          </a:p>
        </p:txBody>
      </p:sp>
      <p:pic>
        <p:nvPicPr>
          <p:cNvPr id="5147" name="Picture 5146" descr="Luoc do cac nuoc Dong Nam 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75" y="1447800"/>
            <a:ext cx="5813425" cy="42052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48" name="Group 5147"/>
          <p:cNvGrpSpPr/>
          <p:nvPr/>
        </p:nvGrpSpPr>
        <p:grpSpPr>
          <a:xfrm>
            <a:off x="5638800" y="1676400"/>
            <a:ext cx="3948113" cy="1301667"/>
            <a:chOff x="2304" y="528"/>
            <a:chExt cx="2256" cy="1263"/>
          </a:xfrm>
        </p:grpSpPr>
        <p:sp>
          <p:nvSpPr>
            <p:cNvPr id="5149" name="Text Box 5148"/>
            <p:cNvSpPr txBox="1"/>
            <p:nvPr/>
          </p:nvSpPr>
          <p:spPr>
            <a:xfrm>
              <a:off x="3120" y="1152"/>
              <a:ext cx="144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 b="1" dirty="0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VIỆT NAM (P)</a:t>
              </a:r>
              <a:endParaRPr sz="1500" b="1" dirty="0">
                <a:solidFill>
                  <a:srgbClr val="33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50" name="Text Box 5149"/>
            <p:cNvSpPr txBox="1"/>
            <p:nvPr/>
          </p:nvSpPr>
          <p:spPr>
            <a:xfrm>
              <a:off x="2304" y="528"/>
              <a:ext cx="76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500" b="1" dirty="0" err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Lào</a:t>
              </a:r>
              <a:r>
                <a:rPr sz="15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5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(P)</a:t>
              </a:r>
              <a:endParaRPr sz="1500" b="1">
                <a:solidFill>
                  <a:srgbClr val="33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51" name="Text Box 5150"/>
            <p:cNvSpPr txBox="1"/>
            <p:nvPr/>
          </p:nvSpPr>
          <p:spPr>
            <a:xfrm>
              <a:off x="2496" y="1344"/>
              <a:ext cx="76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500" b="1" dirty="0" err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Campuchia</a:t>
              </a:r>
              <a:r>
                <a:rPr sz="15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5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(P)</a:t>
              </a:r>
              <a:endParaRPr sz="1500" b="1">
                <a:solidFill>
                  <a:srgbClr val="33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52" name="Group 5151"/>
          <p:cNvGrpSpPr/>
          <p:nvPr/>
        </p:nvGrpSpPr>
        <p:grpSpPr>
          <a:xfrm>
            <a:off x="4841875" y="1447800"/>
            <a:ext cx="5292725" cy="2642548"/>
            <a:chOff x="1872" y="306"/>
            <a:chExt cx="3024" cy="2564"/>
          </a:xfrm>
        </p:grpSpPr>
        <p:sp>
          <p:nvSpPr>
            <p:cNvPr id="5153" name="Text Box 5152"/>
            <p:cNvSpPr txBox="1"/>
            <p:nvPr/>
          </p:nvSpPr>
          <p:spPr>
            <a:xfrm>
              <a:off x="1872" y="864"/>
              <a:ext cx="432" cy="7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sz="1600" b="1" dirty="0" err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Miến Điện</a:t>
              </a:r>
              <a:endParaRPr sz="16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sz="16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(A)</a:t>
              </a:r>
              <a:endParaRPr sz="1600" b="1">
                <a:solidFill>
                  <a:srgbClr val="33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54" name="Group 5153"/>
            <p:cNvGrpSpPr/>
            <p:nvPr/>
          </p:nvGrpSpPr>
          <p:grpSpPr>
            <a:xfrm>
              <a:off x="2256" y="306"/>
              <a:ext cx="2640" cy="2564"/>
              <a:chOff x="2256" y="306"/>
              <a:chExt cx="2640" cy="2564"/>
            </a:xfrm>
          </p:grpSpPr>
          <p:sp>
            <p:nvSpPr>
              <p:cNvPr id="5155" name="Text Box 5154"/>
              <p:cNvSpPr txBox="1"/>
              <p:nvPr/>
            </p:nvSpPr>
            <p:spPr>
              <a:xfrm>
                <a:off x="3456" y="306"/>
                <a:ext cx="1440" cy="2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sz="1500" b="1" dirty="0" err="1">
                    <a:solidFill>
                      <a:srgbClr val="33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Cảng</a:t>
                </a:r>
                <a:r>
                  <a:rPr sz="1500" b="1">
                    <a:solidFill>
                      <a:srgbClr val="33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(A)</a:t>
                </a:r>
                <a:endParaRPr sz="1500" b="1">
                  <a:solidFill>
                    <a:srgbClr val="3333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156" name="Group 5155"/>
              <p:cNvGrpSpPr/>
              <p:nvPr/>
            </p:nvGrpSpPr>
            <p:grpSpPr>
              <a:xfrm>
                <a:off x="2256" y="2320"/>
                <a:ext cx="1824" cy="550"/>
                <a:chOff x="2256" y="2320"/>
                <a:chExt cx="1824" cy="550"/>
              </a:xfrm>
            </p:grpSpPr>
            <p:sp>
              <p:nvSpPr>
                <p:cNvPr id="5157" name="Text Box 5156"/>
                <p:cNvSpPr txBox="1"/>
                <p:nvPr/>
              </p:nvSpPr>
              <p:spPr>
                <a:xfrm>
                  <a:off x="2256" y="2320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MÃ LAI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sz="14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58" name="Text Box 5157"/>
                <p:cNvSpPr txBox="1"/>
                <p:nvPr/>
              </p:nvSpPr>
              <p:spPr>
                <a:xfrm>
                  <a:off x="3312" y="2448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MÃ LAI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sz="1400" b="1">
                    <a:solidFill>
                      <a:srgbClr val="3333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159" name="Group 5158"/>
          <p:cNvGrpSpPr/>
          <p:nvPr/>
        </p:nvGrpSpPr>
        <p:grpSpPr>
          <a:xfrm>
            <a:off x="5791200" y="4267200"/>
            <a:ext cx="2949575" cy="825978"/>
            <a:chOff x="2443" y="2880"/>
            <a:chExt cx="1685" cy="800"/>
          </a:xfrm>
        </p:grpSpPr>
        <p:sp>
          <p:nvSpPr>
            <p:cNvPr id="5160" name="Text Box 5159"/>
            <p:cNvSpPr txBox="1"/>
            <p:nvPr/>
          </p:nvSpPr>
          <p:spPr>
            <a:xfrm rot="1233324">
              <a:off x="2443" y="3264"/>
              <a:ext cx="1329" cy="4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200" b="1" dirty="0" err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In-đô-nê-xi-a</a:t>
              </a:r>
              <a:r>
                <a:rPr sz="20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(H)</a:t>
              </a:r>
              <a:endParaRPr sz="2000" b="1">
                <a:solidFill>
                  <a:srgbClr val="33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61" name="Text Box 5160"/>
            <p:cNvSpPr txBox="1"/>
            <p:nvPr/>
          </p:nvSpPr>
          <p:spPr>
            <a:xfrm>
              <a:off x="3360" y="2880"/>
              <a:ext cx="768" cy="4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600" b="1" dirty="0" err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Bóoc-nê-ô</a:t>
              </a:r>
              <a:r>
                <a:rPr sz="16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6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sz="1600" b="1">
                <a:solidFill>
                  <a:srgbClr val="33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62" name="Text Box 5161"/>
          <p:cNvSpPr txBox="1"/>
          <p:nvPr/>
        </p:nvSpPr>
        <p:spPr>
          <a:xfrm>
            <a:off x="9094788" y="2260600"/>
            <a:ext cx="1344612" cy="485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sz="16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</a:p>
          <a:p>
            <a:pPr algn="ctr">
              <a:lnSpc>
                <a:spcPct val="80000"/>
              </a:lnSpc>
            </a:pPr>
            <a:r>
              <a:rPr sz="16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sz="1600" b="1">
              <a:solidFill>
                <a:srgbClr val="3333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63" name="Group 5162"/>
          <p:cNvGrpSpPr/>
          <p:nvPr/>
        </p:nvGrpSpPr>
        <p:grpSpPr>
          <a:xfrm>
            <a:off x="6705600" y="1447800"/>
            <a:ext cx="3276600" cy="3994066"/>
            <a:chOff x="3312" y="432"/>
            <a:chExt cx="1872" cy="3877"/>
          </a:xfrm>
        </p:grpSpPr>
        <p:sp>
          <p:nvSpPr>
            <p:cNvPr id="5164" name="Text Box 5163"/>
            <p:cNvSpPr txBox="1"/>
            <p:nvPr/>
          </p:nvSpPr>
          <p:spPr>
            <a:xfrm>
              <a:off x="3312" y="432"/>
              <a:ext cx="76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500" b="1" dirty="0" err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 Cao</a:t>
              </a:r>
              <a:r>
                <a:rPr sz="15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5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sz="1500" b="1">
                <a:solidFill>
                  <a:srgbClr val="33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65" name="Text Box 5164"/>
            <p:cNvSpPr txBox="1"/>
            <p:nvPr/>
          </p:nvSpPr>
          <p:spPr>
            <a:xfrm>
              <a:off x="4416" y="3887"/>
              <a:ext cx="768" cy="4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4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Ti-mo</a:t>
              </a:r>
            </a:p>
            <a:p>
              <a:pPr algn="ctr">
                <a:lnSpc>
                  <a:spcPct val="80000"/>
                </a:lnSpc>
              </a:pPr>
              <a:r>
                <a:rPr sz="14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sz="1400" b="1">
                <a:solidFill>
                  <a:srgbClr val="33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5128" grpId="0"/>
      <p:bldP spid="51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772400" cy="457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 ở ba tỉnh miền Đông Nam Kì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50292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4" name="AutoShape 4"/>
          <p:cNvSpPr/>
          <p:nvPr/>
        </p:nvSpPr>
        <p:spPr>
          <a:xfrm>
            <a:off x="4343400" y="4870450"/>
            <a:ext cx="3886200" cy="838200"/>
          </a:xfrm>
          <a:prstGeom prst="wedgeRectCallout">
            <a:avLst>
              <a:gd name="adj1" fmla="val -54083"/>
              <a:gd name="adj2" fmla="val -125190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Căn cứ Tân Hòa (Gò Công) của Trương Định</a:t>
            </a:r>
          </a:p>
        </p:txBody>
      </p:sp>
      <p:sp>
        <p:nvSpPr>
          <p:cNvPr id="8197" name="Text Box 5"/>
          <p:cNvSpPr txBox="1"/>
          <p:nvPr/>
        </p:nvSpPr>
        <p:spPr>
          <a:xfrm>
            <a:off x="8077200" y="4495800"/>
            <a:ext cx="2057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Trương Định</a:t>
            </a:r>
          </a:p>
        </p:txBody>
      </p:sp>
      <p:sp>
        <p:nvSpPr>
          <p:cNvPr id="117766" name="AutoShape 6"/>
          <p:cNvSpPr/>
          <p:nvPr/>
        </p:nvSpPr>
        <p:spPr>
          <a:xfrm>
            <a:off x="1371600" y="1066800"/>
            <a:ext cx="2514600" cy="1066800"/>
          </a:xfrm>
          <a:prstGeom prst="wedgeRectCallout">
            <a:avLst>
              <a:gd name="adj1" fmla="val 40644"/>
              <a:gd name="adj2" fmla="val 121049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Căn cứ Tây Ninh của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Trương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000" b="1" dirty="0">
                <a:latin typeface="Times New Roman" panose="02020603050405020304" pitchFamily="18" charset="0"/>
              </a:rPr>
              <a:t> (con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trai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Trương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7767" name="AutoShape 7"/>
          <p:cNvSpPr/>
          <p:nvPr/>
        </p:nvSpPr>
        <p:spPr>
          <a:xfrm>
            <a:off x="4038600" y="3962400"/>
            <a:ext cx="304800" cy="381000"/>
          </a:xfrm>
          <a:prstGeom prst="irregularSeal2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8" name="AutoShape 8"/>
          <p:cNvSpPr/>
          <p:nvPr/>
        </p:nvSpPr>
        <p:spPr>
          <a:xfrm>
            <a:off x="4024313" y="4814888"/>
            <a:ext cx="263525" cy="304800"/>
          </a:xfrm>
          <a:prstGeom prst="irregularSeal2">
            <a:avLst/>
          </a:prstGeom>
          <a:solidFill>
            <a:srgbClr val="FF3300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Line 9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8202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09600"/>
            <a:ext cx="39624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ctrTitle"/>
          </p:nvPr>
        </p:nvSpPr>
        <p:spPr>
          <a:xfrm>
            <a:off x="14068" y="39856"/>
            <a:ext cx="12177932" cy="621325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838200" indent="-838200" algn="just" eaLnBrk="1" hangingPunct="1">
              <a:buClrTx/>
              <a:buSzTx/>
              <a:buFontTx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KHÁNG CHIẾN CHỐNG PHÁP TỪ NĂM 1858 ĐẾN NĂM 1873</a:t>
            </a:r>
          </a:p>
        </p:txBody>
      </p:sp>
      <p:sp>
        <p:nvSpPr>
          <p:cNvPr id="11267" name="Rectangle 6"/>
          <p:cNvSpPr/>
          <p:nvPr/>
        </p:nvSpPr>
        <p:spPr>
          <a:xfrm>
            <a:off x="255561" y="661181"/>
            <a:ext cx="10801643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838200" indent="-838200"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  <p:sp>
        <p:nvSpPr>
          <p:cNvPr id="86023" name="Text Box 7"/>
          <p:cNvSpPr txBox="1"/>
          <p:nvPr/>
        </p:nvSpPr>
        <p:spPr>
          <a:xfrm>
            <a:off x="255561" y="1310435"/>
            <a:ext cx="965629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Kháng chiến lan rộng ra ba tỉnh miền Tây Nam Kì</a:t>
            </a:r>
          </a:p>
        </p:txBody>
      </p:sp>
      <p:sp>
        <p:nvSpPr>
          <p:cNvPr id="86026" name="Text Box 10"/>
          <p:cNvSpPr txBox="1"/>
          <p:nvPr/>
        </p:nvSpPr>
        <p:spPr>
          <a:xfrm>
            <a:off x="740296" y="1895210"/>
            <a:ext cx="307968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 đình Huế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85_PhanThanhG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64" y="11722"/>
            <a:ext cx="4724400" cy="57190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6" descr="85_PhanThanhGia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260" y="25787"/>
            <a:ext cx="5201568" cy="5704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114864" y="5786512"/>
            <a:ext cx="9959964" cy="1066800"/>
          </a:xfrm>
          <a:prstGeom prst="rect">
            <a:avLst/>
          </a:prstGeom>
          <a:gradFill rotWithShape="1">
            <a:gsLst>
              <a:gs pos="0">
                <a:srgbClr val="00FF00">
                  <a:alpha val="81000"/>
                </a:srgbClr>
              </a:gs>
              <a:gs pos="50000">
                <a:schemeClr val="bg1"/>
              </a:gs>
              <a:gs pos="100000">
                <a:srgbClr val="00FF00">
                  <a:alpha val="81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Triều đình cử Kinh lược sứ miền Tây Phan Thanh </a:t>
            </a:r>
            <a:r>
              <a:rPr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Giản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 với Pháp xin chuộc lại 3 tỉnh miền Đông Nam Kì.</a:t>
            </a:r>
            <a:endParaRPr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uoc do cac cuoc khang chien chong Phap o Nam k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20" y="710407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752600" y="6400800"/>
            <a:ext cx="86537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(1859-1875)</a:t>
            </a:r>
          </a:p>
        </p:txBody>
      </p:sp>
      <p:sp>
        <p:nvSpPr>
          <p:cNvPr id="13316" name="AutoShape 7">
            <a:hlinkClick r:id="rId3" action="ppaction://hlinksldjump"/>
          </p:cNvPr>
          <p:cNvSpPr/>
          <p:nvPr/>
        </p:nvSpPr>
        <p:spPr>
          <a:xfrm>
            <a:off x="10287000" y="6602413"/>
            <a:ext cx="381000" cy="255587"/>
          </a:xfrm>
          <a:prstGeom prst="actionButtonBackPrevious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9"/>
          <p:cNvSpPr txBox="1"/>
          <p:nvPr/>
        </p:nvSpPr>
        <p:spPr>
          <a:xfrm>
            <a:off x="1676400" y="14288"/>
            <a:ext cx="861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Kháng chiến lan rộng ra ba tỉnh miền Tây Nam Kì</a:t>
            </a:r>
          </a:p>
        </p:txBody>
      </p:sp>
      <p:sp>
        <p:nvSpPr>
          <p:cNvPr id="12296" name="AutoShape 8"/>
          <p:cNvSpPr/>
          <p:nvPr/>
        </p:nvSpPr>
        <p:spPr>
          <a:xfrm>
            <a:off x="2547620" y="1997933"/>
            <a:ext cx="1524000" cy="304800"/>
          </a:xfrm>
          <a:prstGeom prst="wedgeRectCallout">
            <a:avLst>
              <a:gd name="adj1" fmla="val 71000"/>
              <a:gd name="adj2" fmla="val 266826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GIANG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7" name="AutoShape 9"/>
          <p:cNvSpPr/>
          <p:nvPr/>
        </p:nvSpPr>
        <p:spPr>
          <a:xfrm>
            <a:off x="1785620" y="3764409"/>
            <a:ext cx="1524000" cy="304800"/>
          </a:xfrm>
          <a:prstGeom prst="wedgeRectCallout">
            <a:avLst>
              <a:gd name="adj1" fmla="val 67430"/>
              <a:gd name="adj2" fmla="val -263612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TIÊN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8" name="AutoShape 10"/>
          <p:cNvSpPr/>
          <p:nvPr/>
        </p:nvSpPr>
        <p:spPr>
          <a:xfrm>
            <a:off x="6781800" y="4419600"/>
            <a:ext cx="1524000" cy="304800"/>
          </a:xfrm>
          <a:prstGeom prst="wedgeRectCallout">
            <a:avLst>
              <a:gd name="adj1" fmla="val -92815"/>
              <a:gd name="adj2" fmla="val -333333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 LONG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/>
      <p:bldP spid="12296" grpId="1" bldLvl="0" animBg="1"/>
      <p:bldP spid="12297" grpId="0" bldLvl="0" animBg="1"/>
      <p:bldP spid="12297" grpId="1" bldLvl="0" animBg="1"/>
      <p:bldP spid="12298" grpId="0" bldLvl="0" animBg="1"/>
      <p:bldP spid="12298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ctrTitle"/>
          </p:nvPr>
        </p:nvSpPr>
        <p:spPr>
          <a:xfrm>
            <a:off x="14068" y="39856"/>
            <a:ext cx="12177932" cy="621325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838200" indent="-838200" algn="just" eaLnBrk="1" hangingPunct="1">
              <a:buClrTx/>
              <a:buSzTx/>
              <a:buFontTx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KHÁNG CHIẾN CHỐNG PHÁP TỪ NĂM 1858 ĐẾN NĂM 1873</a:t>
            </a:r>
          </a:p>
        </p:txBody>
      </p:sp>
      <p:sp>
        <p:nvSpPr>
          <p:cNvPr id="11267" name="Rectangle 6"/>
          <p:cNvSpPr/>
          <p:nvPr/>
        </p:nvSpPr>
        <p:spPr>
          <a:xfrm>
            <a:off x="255561" y="661181"/>
            <a:ext cx="10801643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838200" indent="-838200"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  <p:sp>
        <p:nvSpPr>
          <p:cNvPr id="86023" name="Text Box 7"/>
          <p:cNvSpPr txBox="1"/>
          <p:nvPr/>
        </p:nvSpPr>
        <p:spPr>
          <a:xfrm>
            <a:off x="255561" y="1310435"/>
            <a:ext cx="965629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Kháng chiến lan rộng ra ba tỉnh miền Tây Nam Kì</a:t>
            </a:r>
          </a:p>
        </p:txBody>
      </p:sp>
      <p:sp>
        <p:nvSpPr>
          <p:cNvPr id="86026" name="Text Box 10"/>
          <p:cNvSpPr txBox="1"/>
          <p:nvPr/>
        </p:nvSpPr>
        <p:spPr>
          <a:xfrm>
            <a:off x="740296" y="1895210"/>
            <a:ext cx="307968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 đình Huế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1478F04E-BC1C-EAA6-A21D-057C8B9D69BE}"/>
              </a:ext>
            </a:extLst>
          </p:cNvPr>
          <p:cNvSpPr txBox="1"/>
          <p:nvPr/>
        </p:nvSpPr>
        <p:spPr>
          <a:xfrm>
            <a:off x="740296" y="2526151"/>
            <a:ext cx="103169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Phong trào kháng chiến của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4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676400" y="76200"/>
            <a:ext cx="8686800" cy="457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Kháng chiến lan rộng ra ba tỉnh miền Tây Nam Kì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12800"/>
            <a:ext cx="7010400" cy="604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7" name="AutoShape 5"/>
          <p:cNvSpPr/>
          <p:nvPr/>
        </p:nvSpPr>
        <p:spPr>
          <a:xfrm>
            <a:off x="1752600" y="1905000"/>
            <a:ext cx="2971800" cy="685800"/>
          </a:xfrm>
          <a:prstGeom prst="wedgeRectCallout">
            <a:avLst>
              <a:gd name="adj1" fmla="val 92361"/>
              <a:gd name="adj2" fmla="val 213194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Căn cứ Đồng Tháp Mười - Lãnh đạo Võ Duy Dương</a:t>
            </a:r>
          </a:p>
        </p:txBody>
      </p:sp>
      <p:sp>
        <p:nvSpPr>
          <p:cNvPr id="90121" name="AutoShape 9"/>
          <p:cNvSpPr/>
          <p:nvPr/>
        </p:nvSpPr>
        <p:spPr>
          <a:xfrm>
            <a:off x="4724400" y="838200"/>
            <a:ext cx="2819400" cy="685800"/>
          </a:xfrm>
          <a:prstGeom prst="wedgeRectCallout">
            <a:avLst>
              <a:gd name="adj1" fmla="val 18356"/>
              <a:gd name="adj2" fmla="val 255556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Căn cứ Tây Ninh </a:t>
            </a:r>
          </a:p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Lãnh đạo Trương Quyền</a:t>
            </a:r>
          </a:p>
        </p:txBody>
      </p:sp>
      <p:sp>
        <p:nvSpPr>
          <p:cNvPr id="90132" name="AutoShape 20"/>
          <p:cNvSpPr/>
          <p:nvPr/>
        </p:nvSpPr>
        <p:spPr>
          <a:xfrm>
            <a:off x="1703388" y="4271963"/>
            <a:ext cx="2286000" cy="1219200"/>
          </a:xfrm>
          <a:prstGeom prst="wedgeRectCallout">
            <a:avLst>
              <a:gd name="adj1" fmla="val 94097"/>
              <a:gd name="adj2" fmla="val -48046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Vùng Hà Tiên, Rạch Giá, Phú Quốc - Lãnh đạo Nguyễn Trung Trực</a:t>
            </a:r>
          </a:p>
        </p:txBody>
      </p:sp>
      <p:sp>
        <p:nvSpPr>
          <p:cNvPr id="90139" name="AutoShape 27"/>
          <p:cNvSpPr/>
          <p:nvPr/>
        </p:nvSpPr>
        <p:spPr>
          <a:xfrm>
            <a:off x="7315200" y="3124200"/>
            <a:ext cx="3124200" cy="685800"/>
          </a:xfrm>
          <a:prstGeom prst="wedgeRectCallout">
            <a:avLst>
              <a:gd name="adj1" fmla="val -48477"/>
              <a:gd name="adj2" fmla="val 78472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Vùng Tân An, Mỹ Tho- Lãnh đạo Nguyễn Hữu Huân</a:t>
            </a:r>
          </a:p>
        </p:txBody>
      </p:sp>
      <p:sp>
        <p:nvSpPr>
          <p:cNvPr id="90140" name="AutoShape 28"/>
          <p:cNvSpPr/>
          <p:nvPr/>
        </p:nvSpPr>
        <p:spPr>
          <a:xfrm>
            <a:off x="6553200" y="5867400"/>
            <a:ext cx="3870325" cy="838200"/>
          </a:xfrm>
          <a:prstGeom prst="wedgeRectCallout">
            <a:avLst>
              <a:gd name="adj1" fmla="val -40074"/>
              <a:gd name="adj2" fmla="val -186741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41" name="AutoShape 29"/>
          <p:cNvSpPr/>
          <p:nvPr/>
        </p:nvSpPr>
        <p:spPr>
          <a:xfrm>
            <a:off x="1676400" y="5867400"/>
            <a:ext cx="3124200" cy="838200"/>
          </a:xfrm>
          <a:prstGeom prst="wedgeRectCallout">
            <a:avLst>
              <a:gd name="adj1" fmla="val 72815"/>
              <a:gd name="adj2" fmla="val -143750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Căn cứ U Minh-  Lãnh đạo</a:t>
            </a:r>
          </a:p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Đỗ Thừa Long, Đỗ Thừa Tự</a:t>
            </a:r>
          </a:p>
        </p:txBody>
      </p:sp>
      <p:sp>
        <p:nvSpPr>
          <p:cNvPr id="90143" name="AutoShape 31"/>
          <p:cNvSpPr/>
          <p:nvPr/>
        </p:nvSpPr>
        <p:spPr>
          <a:xfrm>
            <a:off x="1703388" y="4249738"/>
            <a:ext cx="2278062" cy="1260475"/>
          </a:xfrm>
          <a:prstGeom prst="wedgeRectCallout">
            <a:avLst>
              <a:gd name="adj1" fmla="val 61079"/>
              <a:gd name="adj2" fmla="val -51639"/>
            </a:avLst>
          </a:prstGeom>
          <a:noFill/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44" name="AutoShape 32"/>
          <p:cNvSpPr/>
          <p:nvPr/>
        </p:nvSpPr>
        <p:spPr>
          <a:xfrm>
            <a:off x="1712913" y="4248150"/>
            <a:ext cx="2282825" cy="1238250"/>
          </a:xfrm>
          <a:prstGeom prst="wedgeRectCallout">
            <a:avLst>
              <a:gd name="adj1" fmla="val 114949"/>
              <a:gd name="adj2" fmla="val -27949"/>
            </a:avLst>
          </a:prstGeom>
          <a:noFill/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46" name="AutoShape 34"/>
          <p:cNvSpPr/>
          <p:nvPr/>
        </p:nvSpPr>
        <p:spPr>
          <a:xfrm>
            <a:off x="6553200" y="5876925"/>
            <a:ext cx="3860800" cy="838200"/>
          </a:xfrm>
          <a:prstGeom prst="wedgeRectCallout">
            <a:avLst>
              <a:gd name="adj1" fmla="val -52630"/>
              <a:gd name="adj2" fmla="val -221213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Vùng Bến Tre, Vĩnh Long, Trà Vinh Lãnh đạo Phan Tôn, Phan Liêm</a:t>
            </a:r>
          </a:p>
        </p:txBody>
      </p:sp>
      <p:sp>
        <p:nvSpPr>
          <p:cNvPr id="90150" name="AutoShape 38"/>
          <p:cNvSpPr/>
          <p:nvPr/>
        </p:nvSpPr>
        <p:spPr>
          <a:xfrm>
            <a:off x="5991225" y="3560763"/>
            <a:ext cx="395288" cy="457200"/>
          </a:xfrm>
          <a:prstGeom prst="irregularSeal2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1" name="AutoShape 39"/>
          <p:cNvSpPr/>
          <p:nvPr/>
        </p:nvSpPr>
        <p:spPr>
          <a:xfrm>
            <a:off x="6477000" y="2819400"/>
            <a:ext cx="395288" cy="457200"/>
          </a:xfrm>
          <a:prstGeom prst="irregularSeal2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2" name="AutoShape 40"/>
          <p:cNvSpPr/>
          <p:nvPr/>
        </p:nvSpPr>
        <p:spPr>
          <a:xfrm>
            <a:off x="4911725" y="4100513"/>
            <a:ext cx="304800" cy="381000"/>
          </a:xfrm>
          <a:prstGeom prst="irregularSeal2">
            <a:avLst/>
          </a:prstGeom>
          <a:solidFill>
            <a:srgbClr val="FF3300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6" name="AutoShape 44"/>
          <p:cNvSpPr/>
          <p:nvPr/>
        </p:nvSpPr>
        <p:spPr>
          <a:xfrm rot="-9931264">
            <a:off x="5562600" y="4918075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57" name="AutoShape 45"/>
          <p:cNvSpPr/>
          <p:nvPr/>
        </p:nvSpPr>
        <p:spPr>
          <a:xfrm rot="-10414276">
            <a:off x="6934200" y="457200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58" name="AutoShape 46"/>
          <p:cNvSpPr/>
          <p:nvPr/>
        </p:nvSpPr>
        <p:spPr>
          <a:xfrm rot="-10414276">
            <a:off x="6400800" y="426720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59" name="AutoShape 47"/>
          <p:cNvSpPr/>
          <p:nvPr/>
        </p:nvSpPr>
        <p:spPr>
          <a:xfrm rot="-10414276">
            <a:off x="6996113" y="3983038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60" name="AutoShape 48"/>
          <p:cNvSpPr/>
          <p:nvPr/>
        </p:nvSpPr>
        <p:spPr>
          <a:xfrm rot="-10414276">
            <a:off x="5486400" y="434340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61" name="AutoShape 49"/>
          <p:cNvSpPr/>
          <p:nvPr/>
        </p:nvSpPr>
        <p:spPr>
          <a:xfrm rot="-10414276">
            <a:off x="4238625" y="4017963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8454" name="Line 50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ldLvl="0" animBg="1"/>
      <p:bldP spid="90121" grpId="0" bldLvl="0" animBg="1"/>
      <p:bldP spid="90132" grpId="0" bldLvl="0" animBg="1"/>
      <p:bldP spid="90139" grpId="0" bldLvl="0" animBg="1"/>
      <p:bldP spid="90146" grpId="0" bldLvl="0" animBg="1"/>
      <p:bldP spid="90150" grpId="0" bldLvl="0" animBg="1"/>
      <p:bldP spid="90151" grpId="0" bldLvl="0" animBg="1"/>
      <p:bldP spid="90152" grpId="0" bldLvl="0" animBg="1"/>
      <p:bldP spid="90156" grpId="0" bldLvl="0" animBg="1"/>
      <p:bldP spid="90157" grpId="0" bldLvl="0" animBg="1"/>
      <p:bldP spid="90158" grpId="0" bldLvl="0" animBg="1"/>
      <p:bldP spid="90159" grpId="0" bldLvl="0" animBg="1"/>
      <p:bldP spid="90160" grpId="0" bldLvl="0" animBg="1"/>
      <p:bldP spid="9016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/>
          <p:nvPr/>
        </p:nvSpPr>
        <p:spPr>
          <a:xfrm>
            <a:off x="8780438" y="0"/>
            <a:ext cx="3411562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dỗ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ông đã khẳng khái nói: “Bao giờ người Tây nhổ hết cỏ nước Nam thì mới hết người Nam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”.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BC327-0D47-04C2-6FA7-FE2C7568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0438" cy="4923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D7868-3AAA-5A3F-106B-40B87A648662}"/>
              </a:ext>
            </a:extLst>
          </p:cNvPr>
          <p:cNvSpPr txBox="1"/>
          <p:nvPr/>
        </p:nvSpPr>
        <p:spPr>
          <a:xfrm>
            <a:off x="647116" y="4857586"/>
            <a:ext cx="7358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Ét-pê-răng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5419575" y="2461844"/>
            <a:ext cx="436086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(1822-1888)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5009268" y="2906248"/>
            <a:ext cx="71628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Chở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thuyền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chẳng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(Theo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NXB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1963)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860D3-A0FE-C585-7431-72F9D6C6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ldLvl="0" animBg="1"/>
      <p:bldP spid="13312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frames8b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8153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>
            <a:normAutofit fontScale="90000"/>
          </a:bodyPr>
          <a:lstStyle/>
          <a:p>
            <a:pPr algn="l"/>
            <a:r>
              <a:rPr lang="en-US" altLang="en-US" sz="40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br>
              <a:rPr lang="en-US" altLang="en-US" sz="40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Chạy Tây</a:t>
            </a:r>
            <a:br>
              <a:rPr lang="en-US" altLang="en-US" sz="40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24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Đình Chiểu</a:t>
            </a:r>
            <a:endParaRPr lang="en-US" altLang="en-US" sz="4000" b="1" i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3"/>
          <p:cNvSpPr>
            <a:spLocks noGrp="1"/>
          </p:cNvSpPr>
          <p:nvPr>
            <p:ph idx="1"/>
          </p:nvPr>
        </p:nvSpPr>
        <p:spPr>
          <a:xfrm>
            <a:off x="2631244" y="2177293"/>
            <a:ext cx="5938911" cy="4525962"/>
          </a:xfrm>
        </p:spPr>
        <p:txBody>
          <a:bodyPr vert="horz" wrap="square" lIns="91440" tIns="45720" rIns="91440" bIns="45720" anchor="t"/>
          <a:lstStyle/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chợ vừa nghe tiếng súng Tây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bàn cờ thế phút sa tay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nhà lũ trẻ lơ xơ chạy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 ổ bầy chim dáo dác bay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 Nghé của tiền tan bọt nước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Nai tranh ngói nhuốm màu mây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trang dẹp loạn rày </a:t>
            </a:r>
            <a:r>
              <a:rPr lang="en-US" alt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Nỡ để dân đen mắc </a:t>
            </a:r>
            <a:r>
              <a:rPr lang="en-US" alt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99881"/>
              </p:ext>
            </p:extLst>
          </p:nvPr>
        </p:nvGraphicFramePr>
        <p:xfrm>
          <a:off x="154744" y="152400"/>
          <a:ext cx="12037256" cy="3607412"/>
        </p:xfrm>
        <a:graphic>
          <a:graphicData uri="http://schemas.openxmlformats.org/drawingml/2006/table">
            <a:tbl>
              <a:tblPr/>
              <a:tblGrid>
                <a:gridCol w="601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4162" name="Text Box 18"/>
          <p:cNvSpPr txBox="1"/>
          <p:nvPr/>
        </p:nvSpPr>
        <p:spPr>
          <a:xfrm>
            <a:off x="6096000" y="124484"/>
            <a:ext cx="594125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63" name="Text Box 19"/>
          <p:cNvSpPr txBox="1"/>
          <p:nvPr/>
        </p:nvSpPr>
        <p:spPr>
          <a:xfrm>
            <a:off x="154744" y="1159711"/>
            <a:ext cx="586505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ta ở Nam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bãi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binh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64" name="Text Box 20"/>
          <p:cNvSpPr txBox="1"/>
          <p:nvPr/>
        </p:nvSpPr>
        <p:spPr>
          <a:xfrm>
            <a:off x="6197988" y="877278"/>
            <a:ext cx="594125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Ninh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65" name="Text Box 21"/>
          <p:cNvSpPr txBox="1"/>
          <p:nvPr/>
        </p:nvSpPr>
        <p:spPr>
          <a:xfrm>
            <a:off x="477130" y="202321"/>
            <a:ext cx="53597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Huế</a:t>
            </a:r>
          </a:p>
        </p:txBody>
      </p:sp>
      <p:pic>
        <p:nvPicPr>
          <p:cNvPr id="356356" name="Picture 4" descr="Phan Thanh Gian Lam Duy Hiep ky voi Phap hiep u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216" y="3148012"/>
            <a:ext cx="4267200" cy="370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3" name="Picture 15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6103032" y="3140206"/>
            <a:ext cx="4267200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9">
            <a:extLst>
              <a:ext uri="{FF2B5EF4-FFF2-40B4-BE49-F238E27FC236}">
                <a16:creationId xmlns:a16="http://schemas.microsoft.com/office/drawing/2014/main" id="{94A45977-1356-DA53-CEEA-E1D0DEBF2F64}"/>
              </a:ext>
            </a:extLst>
          </p:cNvPr>
          <p:cNvSpPr txBox="1"/>
          <p:nvPr/>
        </p:nvSpPr>
        <p:spPr>
          <a:xfrm>
            <a:off x="154744" y="2043682"/>
            <a:ext cx="586505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 Do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Huế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(6/1867)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FBA25973-E535-456C-9CCB-3A89B58800F2}"/>
              </a:ext>
            </a:extLst>
          </p:cNvPr>
          <p:cNvSpPr txBox="1"/>
          <p:nvPr/>
        </p:nvSpPr>
        <p:spPr>
          <a:xfrm>
            <a:off x="6103032" y="2049471"/>
            <a:ext cx="608896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Phan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Chiểu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/>
      <p:bldP spid="134163" grpId="0"/>
      <p:bldP spid="134164" grpId="0"/>
      <p:bldP spid="13416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411163"/>
          </a:xfrm>
        </p:spPr>
        <p:txBody>
          <a:bodyPr anchor="ctr">
            <a:normAutofit fontScale="90000"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idx="1"/>
          </p:nvPr>
        </p:nvSpPr>
        <p:spPr>
          <a:xfrm>
            <a:off x="1524000" y="533400"/>
            <a:ext cx="6400800" cy="45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Chiến sự ở Đà Nẵng những năm 1858 – 1859</a:t>
            </a:r>
          </a:p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7171"/>
          <p:cNvSpPr txBox="1"/>
          <p:nvPr/>
        </p:nvSpPr>
        <p:spPr>
          <a:xfrm>
            <a:off x="1447800" y="1143000"/>
            <a:ext cx="5486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a)Nguyên nhân Pháp xâm lược Việt Nam</a:t>
            </a:r>
          </a:p>
        </p:txBody>
      </p:sp>
      <p:sp>
        <p:nvSpPr>
          <p:cNvPr id="7176" name="Text Box 7175"/>
          <p:cNvSpPr txBox="1"/>
          <p:nvPr/>
        </p:nvSpPr>
        <p:spPr>
          <a:xfrm>
            <a:off x="1524000" y="3200400"/>
            <a:ext cx="518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Trực tiếp</a:t>
            </a:r>
            <a:r>
              <a:rPr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: 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Lấy cớ bảo vệ đạo Gia-tô</a:t>
            </a:r>
            <a:endParaRPr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Text Box 7176"/>
          <p:cNvSpPr txBox="1"/>
          <p:nvPr/>
        </p:nvSpPr>
        <p:spPr>
          <a:xfrm>
            <a:off x="1524000" y="3886200"/>
            <a:ext cx="419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Diễn biến:</a:t>
            </a:r>
          </a:p>
        </p:txBody>
      </p:sp>
      <p:sp>
        <p:nvSpPr>
          <p:cNvPr id="7180" name="Text Box 7179"/>
          <p:cNvSpPr txBox="1"/>
          <p:nvPr/>
        </p:nvSpPr>
        <p:spPr>
          <a:xfrm>
            <a:off x="1600200" y="1676400"/>
            <a:ext cx="104394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Sâu xa :  +CNTB Pháp phát triển cần nguyên liệu, thị trường.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+Việt Nam có vị trí chiến lược quan trọng,giàu tài nguyên,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chế độ phong kiến suy yếu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1373188"/>
            <a:ext cx="1958975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7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190625"/>
            <a:ext cx="195897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0" y="1373188"/>
            <a:ext cx="2867025" cy="135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962400"/>
            <a:ext cx="195897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C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875" y="3286125"/>
            <a:ext cx="204787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413" y="2490788"/>
            <a:ext cx="2432050" cy="240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Cov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263" y="3962400"/>
            <a:ext cx="2019300" cy="285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Cove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3962400"/>
            <a:ext cx="2019300" cy="214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Cov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5625" y="3806825"/>
            <a:ext cx="2019300" cy="141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9" descr="Cov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0225" y="3108325"/>
            <a:ext cx="2070100" cy="123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Cov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700" y="2471738"/>
            <a:ext cx="2317750" cy="1985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7" descr="Cove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0438" y="1749425"/>
            <a:ext cx="2024062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Cove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0275" y="949325"/>
            <a:ext cx="2117725" cy="111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Cover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1700" y="1373188"/>
            <a:ext cx="2749550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Cove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0050" y="1630363"/>
            <a:ext cx="1252538" cy="1338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6865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43975" cy="381000"/>
          </a:xfrm>
        </p:spPr>
        <p:txBody>
          <a:bodyPr anchor="ctr">
            <a:normAutofit fontScale="90000"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868" name="Straight Connector 36867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87" name="Text Box 36886"/>
          <p:cNvSpPr txBox="1"/>
          <p:nvPr/>
        </p:nvSpPr>
        <p:spPr>
          <a:xfrm>
            <a:off x="4191000" y="90488"/>
            <a:ext cx="510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CỦNG CỐ</a:t>
            </a:r>
          </a:p>
        </p:txBody>
      </p:sp>
      <p:sp>
        <p:nvSpPr>
          <p:cNvPr id="36889" name="Rectangles 36888"/>
          <p:cNvSpPr/>
          <p:nvPr/>
        </p:nvSpPr>
        <p:spPr>
          <a:xfrm>
            <a:off x="1600200" y="6096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l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Pháp xâm lược nước ta</a:t>
            </a:r>
          </a:p>
        </p:txBody>
      </p:sp>
      <p:sp>
        <p:nvSpPr>
          <p:cNvPr id="36890" name="Text Box 36889"/>
          <p:cNvSpPr txBox="1"/>
          <p:nvPr/>
        </p:nvSpPr>
        <p:spPr>
          <a:xfrm>
            <a:off x="1600200" y="990600"/>
            <a:ext cx="624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Nhu cầu tìm kiếm thị trường , nguyên liệu</a:t>
            </a:r>
          </a:p>
        </p:txBody>
      </p:sp>
      <p:sp>
        <p:nvSpPr>
          <p:cNvPr id="36891" name="Text Box 36890"/>
          <p:cNvSpPr txBox="1"/>
          <p:nvPr/>
        </p:nvSpPr>
        <p:spPr>
          <a:xfrm>
            <a:off x="1600200" y="13716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Chế độ phong kiến nhà Nguyễn suy yếu</a:t>
            </a:r>
          </a:p>
        </p:txBody>
      </p:sp>
      <p:sp>
        <p:nvSpPr>
          <p:cNvPr id="36892" name="Text Box 36891"/>
          <p:cNvSpPr txBox="1"/>
          <p:nvPr/>
        </p:nvSpPr>
        <p:spPr>
          <a:xfrm>
            <a:off x="1600200" y="17526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Bảo vệ đạo GiaTô</a:t>
            </a:r>
          </a:p>
        </p:txBody>
      </p:sp>
      <p:sp>
        <p:nvSpPr>
          <p:cNvPr id="36893" name="Text Box 36892"/>
          <p:cNvSpPr txBox="1"/>
          <p:nvPr/>
        </p:nvSpPr>
        <p:spPr>
          <a:xfrm>
            <a:off x="1600200" y="22098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Cả a,b,c</a:t>
            </a:r>
          </a:p>
        </p:txBody>
      </p:sp>
      <p:sp>
        <p:nvSpPr>
          <p:cNvPr id="36894" name="Rectangles 36893"/>
          <p:cNvSpPr/>
          <p:nvPr/>
        </p:nvSpPr>
        <p:spPr>
          <a:xfrm>
            <a:off x="304800" y="28956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Điền dữ kiện vào chỗ trống :</a:t>
            </a:r>
          </a:p>
        </p:txBody>
      </p:sp>
      <p:sp>
        <p:nvSpPr>
          <p:cNvPr id="36897" name="Text Box 36896"/>
          <p:cNvSpPr txBox="1"/>
          <p:nvPr/>
        </p:nvSpPr>
        <p:spPr>
          <a:xfrm>
            <a:off x="2438400" y="3352800"/>
            <a:ext cx="12661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1/9/1858</a:t>
            </a:r>
          </a:p>
        </p:txBody>
      </p:sp>
      <p:sp>
        <p:nvSpPr>
          <p:cNvPr id="36898" name="Text Box 36897"/>
          <p:cNvSpPr txBox="1"/>
          <p:nvPr/>
        </p:nvSpPr>
        <p:spPr>
          <a:xfrm>
            <a:off x="1768184" y="3676238"/>
            <a:ext cx="134043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</a:p>
        </p:txBody>
      </p:sp>
      <p:sp>
        <p:nvSpPr>
          <p:cNvPr id="36899" name="Text Box 36898"/>
          <p:cNvSpPr txBox="1"/>
          <p:nvPr/>
        </p:nvSpPr>
        <p:spPr>
          <a:xfrm>
            <a:off x="4154293" y="3690306"/>
            <a:ext cx="143180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17/2/1859</a:t>
            </a:r>
          </a:p>
        </p:txBody>
      </p:sp>
      <p:sp>
        <p:nvSpPr>
          <p:cNvPr id="36900" name="Text Box 36899"/>
          <p:cNvSpPr txBox="1"/>
          <p:nvPr/>
        </p:nvSpPr>
        <p:spPr>
          <a:xfrm>
            <a:off x="5698149" y="5140983"/>
            <a:ext cx="29133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ước Nhâm Tuất</a:t>
            </a:r>
          </a:p>
        </p:txBody>
      </p:sp>
      <p:sp>
        <p:nvSpPr>
          <p:cNvPr id="36901" name="Oval 36900"/>
          <p:cNvSpPr/>
          <p:nvPr/>
        </p:nvSpPr>
        <p:spPr>
          <a:xfrm>
            <a:off x="1600200" y="2209800"/>
            <a:ext cx="533400" cy="4572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902" name="Picture 36901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6200"/>
            <a:ext cx="609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903" name="Picture 36902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6096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905" name="Text Box 36904"/>
          <p:cNvSpPr txBox="1"/>
          <p:nvPr/>
        </p:nvSpPr>
        <p:spPr>
          <a:xfrm>
            <a:off x="1600200" y="3372728"/>
            <a:ext cx="90678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-Ngày.................quân Pháp nổ súng xâm lược nước ta đầu tiên ở ....................Ngày ....................quân Pháp đánh chiếm thành Gia Định. Đêm 23 rạng sáng ngày 24/2/1861,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Pháp tấn công Đại đồn.......................</a:t>
            </a:r>
          </a:p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đó, chiếm ba tỉnh.........................................................................</a:t>
            </a:r>
          </a:p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-Ngày 5/6/1862 triều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.........................................nhân nhượng cho Pháp nhiều quyền lợi </a:t>
            </a:r>
          </a:p>
        </p:txBody>
      </p:sp>
      <p:sp>
        <p:nvSpPr>
          <p:cNvPr id="36906" name="Text Box 36905"/>
          <p:cNvSpPr txBox="1"/>
          <p:nvPr/>
        </p:nvSpPr>
        <p:spPr>
          <a:xfrm>
            <a:off x="2290445" y="4416425"/>
            <a:ext cx="1562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 Hoà</a:t>
            </a:r>
          </a:p>
        </p:txBody>
      </p:sp>
      <p:sp>
        <p:nvSpPr>
          <p:cNvPr id="36907" name="Text Box 36906"/>
          <p:cNvSpPr txBox="1"/>
          <p:nvPr/>
        </p:nvSpPr>
        <p:spPr>
          <a:xfrm>
            <a:off x="4700368" y="4740056"/>
            <a:ext cx="5562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 và Vĩnh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9" grpId="0"/>
      <p:bldP spid="36890" grpId="0"/>
      <p:bldP spid="36891" grpId="0"/>
      <p:bldP spid="36892" grpId="0"/>
      <p:bldP spid="36893" grpId="0"/>
      <p:bldP spid="36894" grpId="0"/>
      <p:bldP spid="36897" grpId="0"/>
      <p:bldP spid="36898" grpId="0"/>
      <p:bldP spid="36899" grpId="0"/>
      <p:bldP spid="36900" grpId="0"/>
      <p:bldP spid="36905" grpId="0"/>
      <p:bldP spid="36906" grpId="0"/>
      <p:bldP spid="369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1268"/>
          <p:cNvSpPr txBox="1"/>
          <p:nvPr/>
        </p:nvSpPr>
        <p:spPr>
          <a:xfrm>
            <a:off x="5943600" y="3276600"/>
            <a:ext cx="4724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Vi sao Pháp chọn Đà Nẵng làm điểm mở đầu cho cuộc xâm lược Việt Nam ?</a:t>
            </a:r>
          </a:p>
        </p:txBody>
      </p:sp>
      <p:pic>
        <p:nvPicPr>
          <p:cNvPr id="11268" name="Picture 11267" descr="Hai Cang Ãa Na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62400"/>
            <a:ext cx="4495800" cy="2819400"/>
          </a:xfrm>
          <a:prstGeom prst="rect">
            <a:avLst/>
          </a:prstGeom>
          <a:noFill/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76" name="Picture 11275" descr="2_o">
            <a:hlinkClick r:id="rId3"/>
          </p:cNvPr>
          <p:cNvPicPr>
            <a:picLocks noChangeAspect="1"/>
          </p:cNvPicPr>
          <p:nvPr/>
        </p:nvPicPr>
        <p:blipFill>
          <a:blip r:embed="rId4">
            <a:lum bright="12000" contrast="36000"/>
          </a:blip>
          <a:stretch>
            <a:fillRect/>
          </a:stretch>
        </p:blipFill>
        <p:spPr>
          <a:xfrm>
            <a:off x="6019800" y="0"/>
            <a:ext cx="4495800" cy="31242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1277" name="Group 11276"/>
          <p:cNvGrpSpPr/>
          <p:nvPr/>
        </p:nvGrpSpPr>
        <p:grpSpPr>
          <a:xfrm>
            <a:off x="1524000" y="0"/>
            <a:ext cx="4418414" cy="6096000"/>
            <a:chOff x="1200" y="0"/>
            <a:chExt cx="3727" cy="4320"/>
          </a:xfrm>
        </p:grpSpPr>
        <p:sp>
          <p:nvSpPr>
            <p:cNvPr id="11278" name="Rectangles 11277"/>
            <p:cNvSpPr/>
            <p:nvPr/>
          </p:nvSpPr>
          <p:spPr>
            <a:xfrm>
              <a:off x="1200" y="0"/>
              <a:ext cx="3696" cy="43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9" name="Group 11278"/>
            <p:cNvGrpSpPr/>
            <p:nvPr/>
          </p:nvGrpSpPr>
          <p:grpSpPr>
            <a:xfrm>
              <a:off x="1560" y="48"/>
              <a:ext cx="2340" cy="4169"/>
              <a:chOff x="1560" y="48"/>
              <a:chExt cx="2340" cy="4169"/>
            </a:xfrm>
          </p:grpSpPr>
          <p:sp>
            <p:nvSpPr>
              <p:cNvPr id="11280" name="Freeform 11279"/>
              <p:cNvSpPr/>
              <p:nvPr/>
            </p:nvSpPr>
            <p:spPr>
              <a:xfrm>
                <a:off x="1572" y="48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Freeform 11280"/>
              <p:cNvSpPr/>
              <p:nvPr/>
            </p:nvSpPr>
            <p:spPr>
              <a:xfrm>
                <a:off x="1560" y="54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Freeform 11281"/>
              <p:cNvSpPr/>
              <p:nvPr/>
            </p:nvSpPr>
            <p:spPr>
              <a:xfrm>
                <a:off x="2652" y="150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Freeform 11282"/>
              <p:cNvSpPr/>
              <p:nvPr/>
            </p:nvSpPr>
            <p:spPr>
              <a:xfrm>
                <a:off x="2524" y="94"/>
                <a:ext cx="429" cy="140"/>
              </a:xfrm>
              <a:custGeom>
                <a:avLst/>
                <a:gdLst/>
                <a:ahLst/>
                <a:cxnLst/>
                <a:rect l="0" t="0" r="0" b="0"/>
                <a:pathLst>
                  <a:path w="429" h="140">
                    <a:moveTo>
                      <a:pt x="104" y="32"/>
                    </a:moveTo>
                    <a:cubicBezTo>
                      <a:pt x="220" y="71"/>
                      <a:pt x="0" y="0"/>
                      <a:pt x="296" y="56"/>
                    </a:cubicBezTo>
                    <a:cubicBezTo>
                      <a:pt x="310" y="59"/>
                      <a:pt x="318" y="76"/>
                      <a:pt x="332" y="80"/>
                    </a:cubicBezTo>
                    <a:cubicBezTo>
                      <a:pt x="359" y="88"/>
                      <a:pt x="388" y="88"/>
                      <a:pt x="416" y="92"/>
                    </a:cubicBezTo>
                    <a:cubicBezTo>
                      <a:pt x="429" y="132"/>
                      <a:pt x="428" y="115"/>
                      <a:pt x="416" y="1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Freeform 11283"/>
              <p:cNvSpPr/>
              <p:nvPr/>
            </p:nvSpPr>
            <p:spPr>
              <a:xfrm>
                <a:off x="2616" y="144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5" name="5-Point Star 11284"/>
            <p:cNvSpPr/>
            <p:nvPr/>
          </p:nvSpPr>
          <p:spPr>
            <a:xfrm>
              <a:off x="2544" y="660"/>
              <a:ext cx="96" cy="96"/>
            </a:xfrm>
            <a:prstGeom prst="star5">
              <a:avLst/>
            </a:prstGeom>
            <a:solidFill>
              <a:srgbClr val="FD092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Text Box 11285"/>
            <p:cNvSpPr txBox="1"/>
            <p:nvPr/>
          </p:nvSpPr>
          <p:spPr>
            <a:xfrm>
              <a:off x="2233" y="500"/>
              <a:ext cx="575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b="1" dirty="0" err="1">
                  <a:solidFill>
                    <a:srgbClr val="FD0920"/>
                  </a:solidFill>
                  <a:latin typeface=".VnArial NarrowH" panose="020B7200000000000000" pitchFamily="34" charset="0"/>
                </a:rPr>
                <a:t>Hà</a:t>
              </a:r>
              <a:r>
                <a:rPr lang="en-US" sz="1500" b="1" dirty="0">
                  <a:solidFill>
                    <a:srgbClr val="FD0920"/>
                  </a:solidFill>
                  <a:latin typeface=".VnArial NarrowH" panose="020B7200000000000000" pitchFamily="34" charset="0"/>
                </a:rPr>
                <a:t> </a:t>
              </a:r>
              <a:r>
                <a:rPr lang="en-US" sz="1500" b="1" dirty="0" err="1">
                  <a:solidFill>
                    <a:srgbClr val="FD0920"/>
                  </a:solidFill>
                  <a:latin typeface=".VnArial NarrowH" panose="020B7200000000000000" pitchFamily="34" charset="0"/>
                </a:rPr>
                <a:t>Nội</a:t>
              </a:r>
              <a:endParaRPr sz="1500" b="1" dirty="0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87" name="Oval 11286"/>
            <p:cNvSpPr/>
            <p:nvPr/>
          </p:nvSpPr>
          <p:spPr>
            <a:xfrm>
              <a:off x="2616" y="4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Text Box 11287"/>
            <p:cNvSpPr txBox="1"/>
            <p:nvPr/>
          </p:nvSpPr>
          <p:spPr>
            <a:xfrm>
              <a:off x="2520" y="34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89" name="Oval 11288"/>
            <p:cNvSpPr/>
            <p:nvPr/>
          </p:nvSpPr>
          <p:spPr>
            <a:xfrm>
              <a:off x="2364" y="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Text Box 11289"/>
            <p:cNvSpPr txBox="1"/>
            <p:nvPr/>
          </p:nvSpPr>
          <p:spPr>
            <a:xfrm>
              <a:off x="1945" y="396"/>
              <a:ext cx="815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1" name="Oval 11290"/>
            <p:cNvSpPr/>
            <p:nvPr/>
          </p:nvSpPr>
          <p:spPr>
            <a:xfrm>
              <a:off x="2916" y="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Oval 11291"/>
            <p:cNvSpPr/>
            <p:nvPr/>
          </p:nvSpPr>
          <p:spPr>
            <a:xfrm>
              <a:off x="2736" y="8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1292"/>
            <p:cNvSpPr txBox="1"/>
            <p:nvPr/>
          </p:nvSpPr>
          <p:spPr>
            <a:xfrm>
              <a:off x="2927" y="72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4" name="Text Box 11293"/>
            <p:cNvSpPr txBox="1"/>
            <p:nvPr/>
          </p:nvSpPr>
          <p:spPr>
            <a:xfrm>
              <a:off x="2244" y="78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5" name="Oval 11294"/>
            <p:cNvSpPr/>
            <p:nvPr/>
          </p:nvSpPr>
          <p:spPr>
            <a:xfrm>
              <a:off x="2580" y="13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Text Box 11295"/>
            <p:cNvSpPr txBox="1"/>
            <p:nvPr/>
          </p:nvSpPr>
          <p:spPr>
            <a:xfrm>
              <a:off x="2593" y="1296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7" name="Oval 11296"/>
            <p:cNvSpPr/>
            <p:nvPr/>
          </p:nvSpPr>
          <p:spPr>
            <a:xfrm>
              <a:off x="31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Oval 11298"/>
            <p:cNvSpPr/>
            <p:nvPr/>
          </p:nvSpPr>
          <p:spPr>
            <a:xfrm>
              <a:off x="3348" y="20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Oval 11300"/>
            <p:cNvSpPr/>
            <p:nvPr/>
          </p:nvSpPr>
          <p:spPr>
            <a:xfrm>
              <a:off x="3720" y="25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Text Box 11301"/>
            <p:cNvSpPr txBox="1"/>
            <p:nvPr/>
          </p:nvSpPr>
          <p:spPr>
            <a:xfrm>
              <a:off x="3756" y="247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3" name="Oval 11302"/>
            <p:cNvSpPr/>
            <p:nvPr/>
          </p:nvSpPr>
          <p:spPr>
            <a:xfrm>
              <a:off x="3744" y="30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11303"/>
            <p:cNvSpPr txBox="1"/>
            <p:nvPr/>
          </p:nvSpPr>
          <p:spPr>
            <a:xfrm>
              <a:off x="3815" y="2952"/>
              <a:ext cx="818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5" name="Oval 11304"/>
            <p:cNvSpPr/>
            <p:nvPr/>
          </p:nvSpPr>
          <p:spPr>
            <a:xfrm>
              <a:off x="3456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Text Box 11305"/>
            <p:cNvSpPr txBox="1"/>
            <p:nvPr/>
          </p:nvSpPr>
          <p:spPr>
            <a:xfrm>
              <a:off x="3479" y="3108"/>
              <a:ext cx="81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7" name="Oval 11306"/>
            <p:cNvSpPr/>
            <p:nvPr/>
          </p:nvSpPr>
          <p:spPr>
            <a:xfrm>
              <a:off x="2976" y="3480"/>
              <a:ext cx="98" cy="9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Oval 11307"/>
            <p:cNvSpPr/>
            <p:nvPr/>
          </p:nvSpPr>
          <p:spPr>
            <a:xfrm>
              <a:off x="3108" y="33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Text Box 11308"/>
            <p:cNvSpPr txBox="1"/>
            <p:nvPr/>
          </p:nvSpPr>
          <p:spPr>
            <a:xfrm>
              <a:off x="3122" y="331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10" name="Text Box 11309"/>
            <p:cNvSpPr txBox="1"/>
            <p:nvPr/>
          </p:nvSpPr>
          <p:spPr>
            <a:xfrm>
              <a:off x="3000" y="3480"/>
              <a:ext cx="1248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400" b="1" dirty="0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11" name="Oval 11310"/>
            <p:cNvSpPr/>
            <p:nvPr/>
          </p:nvSpPr>
          <p:spPr>
            <a:xfrm>
              <a:off x="2616" y="37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Text Box 11311"/>
            <p:cNvSpPr txBox="1"/>
            <p:nvPr/>
          </p:nvSpPr>
          <p:spPr>
            <a:xfrm>
              <a:off x="2472" y="358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13" name="Oval 11312"/>
            <p:cNvSpPr/>
            <p:nvPr/>
          </p:nvSpPr>
          <p:spPr>
            <a:xfrm>
              <a:off x="3024" y="3984"/>
              <a:ext cx="52" cy="48"/>
            </a:xfrm>
            <a:prstGeom prst="ellipse">
              <a:avLst/>
            </a:prstGeom>
            <a:solidFill>
              <a:srgbClr val="F4F45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Text Box 11313"/>
            <p:cNvSpPr txBox="1"/>
            <p:nvPr/>
          </p:nvSpPr>
          <p:spPr>
            <a:xfrm rot="-4357120">
              <a:off x="4524" y="2679"/>
              <a:ext cx="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315" name="Text Box 11314"/>
            <p:cNvSpPr txBox="1"/>
            <p:nvPr/>
          </p:nvSpPr>
          <p:spPr>
            <a:xfrm rot="16200000">
              <a:off x="4514" y="1192"/>
              <a:ext cx="402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TimeH" panose="020B7200000000000000" pitchFamily="34" charset="0"/>
              </a:endParaRPr>
            </a:p>
          </p:txBody>
        </p:sp>
        <p:sp>
          <p:nvSpPr>
            <p:cNvPr id="11316" name="Text Box 11315"/>
            <p:cNvSpPr txBox="1"/>
            <p:nvPr/>
          </p:nvSpPr>
          <p:spPr>
            <a:xfrm>
              <a:off x="1582" y="3024"/>
              <a:ext cx="1394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11317" name="Text Box 11316"/>
            <p:cNvSpPr txBox="1"/>
            <p:nvPr/>
          </p:nvSpPr>
          <p:spPr>
            <a:xfrm>
              <a:off x="1345" y="1872"/>
              <a:ext cx="1391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11318" name="Freeform 11317"/>
            <p:cNvSpPr/>
            <p:nvPr/>
          </p:nvSpPr>
          <p:spPr>
            <a:xfrm>
              <a:off x="3360" y="240"/>
              <a:ext cx="1536" cy="520"/>
            </a:xfrm>
            <a:custGeom>
              <a:avLst/>
              <a:gdLst/>
              <a:ahLst/>
              <a:cxnLst/>
              <a:rect l="0" t="0" r="0" b="0"/>
              <a:pathLst>
                <a:path w="1587" h="532">
                  <a:moveTo>
                    <a:pt x="0" y="372"/>
                  </a:moveTo>
                  <a:cubicBezTo>
                    <a:pt x="16" y="368"/>
                    <a:pt x="34" y="369"/>
                    <a:pt x="48" y="360"/>
                  </a:cubicBezTo>
                  <a:cubicBezTo>
                    <a:pt x="100" y="326"/>
                    <a:pt x="40" y="318"/>
                    <a:pt x="108" y="300"/>
                  </a:cubicBezTo>
                  <a:cubicBezTo>
                    <a:pt x="139" y="292"/>
                    <a:pt x="172" y="292"/>
                    <a:pt x="204" y="288"/>
                  </a:cubicBezTo>
                  <a:cubicBezTo>
                    <a:pt x="216" y="284"/>
                    <a:pt x="229" y="282"/>
                    <a:pt x="240" y="276"/>
                  </a:cubicBezTo>
                  <a:cubicBezTo>
                    <a:pt x="253" y="270"/>
                    <a:pt x="262" y="253"/>
                    <a:pt x="276" y="252"/>
                  </a:cubicBezTo>
                  <a:cubicBezTo>
                    <a:pt x="304" y="249"/>
                    <a:pt x="332" y="260"/>
                    <a:pt x="360" y="264"/>
                  </a:cubicBezTo>
                  <a:cubicBezTo>
                    <a:pt x="429" y="310"/>
                    <a:pt x="360" y="276"/>
                    <a:pt x="468" y="276"/>
                  </a:cubicBezTo>
                  <a:cubicBezTo>
                    <a:pt x="492" y="276"/>
                    <a:pt x="516" y="284"/>
                    <a:pt x="540" y="288"/>
                  </a:cubicBezTo>
                  <a:cubicBezTo>
                    <a:pt x="567" y="369"/>
                    <a:pt x="548" y="405"/>
                    <a:pt x="624" y="456"/>
                  </a:cubicBezTo>
                  <a:cubicBezTo>
                    <a:pt x="652" y="498"/>
                    <a:pt x="672" y="512"/>
                    <a:pt x="720" y="528"/>
                  </a:cubicBezTo>
                  <a:cubicBezTo>
                    <a:pt x="772" y="524"/>
                    <a:pt x="827" y="532"/>
                    <a:pt x="876" y="516"/>
                  </a:cubicBezTo>
                  <a:cubicBezTo>
                    <a:pt x="893" y="510"/>
                    <a:pt x="898" y="486"/>
                    <a:pt x="900" y="468"/>
                  </a:cubicBezTo>
                  <a:cubicBezTo>
                    <a:pt x="907" y="407"/>
                    <a:pt x="858" y="353"/>
                    <a:pt x="840" y="300"/>
                  </a:cubicBezTo>
                  <a:cubicBezTo>
                    <a:pt x="844" y="276"/>
                    <a:pt x="835" y="245"/>
                    <a:pt x="852" y="228"/>
                  </a:cubicBezTo>
                  <a:cubicBezTo>
                    <a:pt x="864" y="216"/>
                    <a:pt x="884" y="236"/>
                    <a:pt x="900" y="240"/>
                  </a:cubicBezTo>
                  <a:cubicBezTo>
                    <a:pt x="920" y="244"/>
                    <a:pt x="940" y="248"/>
                    <a:pt x="960" y="252"/>
                  </a:cubicBezTo>
                  <a:cubicBezTo>
                    <a:pt x="982" y="250"/>
                    <a:pt x="1080" y="244"/>
                    <a:pt x="1116" y="228"/>
                  </a:cubicBezTo>
                  <a:cubicBezTo>
                    <a:pt x="1153" y="212"/>
                    <a:pt x="1200" y="188"/>
                    <a:pt x="1236" y="168"/>
                  </a:cubicBezTo>
                  <a:cubicBezTo>
                    <a:pt x="1261" y="154"/>
                    <a:pt x="1279" y="122"/>
                    <a:pt x="1308" y="120"/>
                  </a:cubicBezTo>
                  <a:cubicBezTo>
                    <a:pt x="1360" y="116"/>
                    <a:pt x="1412" y="112"/>
                    <a:pt x="1464" y="108"/>
                  </a:cubicBezTo>
                  <a:cubicBezTo>
                    <a:pt x="1587" y="10"/>
                    <a:pt x="1584" y="63"/>
                    <a:pt x="158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Oval 11319"/>
            <p:cNvSpPr/>
            <p:nvPr/>
          </p:nvSpPr>
          <p:spPr>
            <a:xfrm>
              <a:off x="2748" y="6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Text Box 11320"/>
            <p:cNvSpPr txBox="1"/>
            <p:nvPr/>
          </p:nvSpPr>
          <p:spPr>
            <a:xfrm>
              <a:off x="2761" y="576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</p:grpSp>
      <p:sp>
        <p:nvSpPr>
          <p:cNvPr id="11322" name="Straight Connector 11321"/>
          <p:cNvSpPr/>
          <p:nvPr/>
        </p:nvSpPr>
        <p:spPr>
          <a:xfrm flipV="1">
            <a:off x="3886200" y="1600200"/>
            <a:ext cx="2667000" cy="1143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23" name="Straight Connector 11322"/>
          <p:cNvSpPr/>
          <p:nvPr/>
        </p:nvSpPr>
        <p:spPr>
          <a:xfrm>
            <a:off x="4114800" y="2895600"/>
            <a:ext cx="2667000" cy="2133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24" name="Text Box 11323"/>
          <p:cNvSpPr txBox="1"/>
          <p:nvPr/>
        </p:nvSpPr>
        <p:spPr>
          <a:xfrm>
            <a:off x="2362200" y="6172200"/>
            <a:ext cx="2667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Lược đồ Việt Nam</a:t>
            </a:r>
          </a:p>
        </p:txBody>
      </p:sp>
      <p:sp>
        <p:nvSpPr>
          <p:cNvPr id="3" name="Text Box 37921">
            <a:extLst>
              <a:ext uri="{FF2B5EF4-FFF2-40B4-BE49-F238E27FC236}">
                <a16:creationId xmlns:a16="http://schemas.microsoft.com/office/drawing/2014/main" id="{62FF5D49-4B43-30D6-9773-34FD8B8E6AF5}"/>
              </a:ext>
            </a:extLst>
          </p:cNvPr>
          <p:cNvSpPr txBox="1"/>
          <p:nvPr/>
        </p:nvSpPr>
        <p:spPr>
          <a:xfrm>
            <a:off x="4001971" y="2431344"/>
            <a:ext cx="916219" cy="337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7923">
            <a:extLst>
              <a:ext uri="{FF2B5EF4-FFF2-40B4-BE49-F238E27FC236}">
                <a16:creationId xmlns:a16="http://schemas.microsoft.com/office/drawing/2014/main" id="{5D2715C5-3FF0-D4FD-8DC2-D206C2BA0ACD}"/>
              </a:ext>
            </a:extLst>
          </p:cNvPr>
          <p:cNvSpPr txBox="1"/>
          <p:nvPr/>
        </p:nvSpPr>
        <p:spPr>
          <a:xfrm>
            <a:off x="4205453" y="2726267"/>
            <a:ext cx="1078103" cy="338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147"/>
          <p:cNvPicPr>
            <a:picLocks noChangeAspect="1"/>
          </p:cNvPicPr>
          <p:nvPr/>
        </p:nvPicPr>
        <p:blipFill>
          <a:blip r:embed="rId2">
            <a:lum bright="-12000"/>
          </a:blip>
          <a:srcRect t="5525"/>
          <a:stretch>
            <a:fillRect/>
          </a:stretch>
        </p:blipFill>
        <p:spPr>
          <a:xfrm>
            <a:off x="3581400" y="304800"/>
            <a:ext cx="7086600" cy="651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6148"/>
          <p:cNvSpPr txBox="1"/>
          <p:nvPr/>
        </p:nvSpPr>
        <p:spPr>
          <a:xfrm>
            <a:off x="1524000" y="4953000"/>
            <a:ext cx="1981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Chiến sự ở Đà Nẵng năm 1858</a:t>
            </a:r>
          </a:p>
        </p:txBody>
      </p:sp>
      <p:pic>
        <p:nvPicPr>
          <p:cNvPr id="6153" name="Picture 6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8006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Text Box 6153"/>
          <p:cNvSpPr txBox="1"/>
          <p:nvPr/>
        </p:nvSpPr>
        <p:spPr>
          <a:xfrm>
            <a:off x="2133600" y="0"/>
            <a:ext cx="3886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Quân Pháp đổ bộ ở Sơn Trà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title" idx="4294967295"/>
          </p:nvPr>
        </p:nvSpPr>
        <p:spPr>
          <a:xfrm>
            <a:off x="0" y="46038"/>
            <a:ext cx="8229600" cy="411162"/>
          </a:xfrm>
        </p:spPr>
        <p:txBody>
          <a:bodyPr anchor="ctr">
            <a:normAutofit fontScale="90000"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15369" name="Text Box 15368"/>
          <p:cNvSpPr txBox="1"/>
          <p:nvPr/>
        </p:nvSpPr>
        <p:spPr>
          <a:xfrm>
            <a:off x="1524000" y="4435475"/>
            <a:ext cx="8763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Sáng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sz="2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1/9/1858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quân Pháp nổ súng tấn công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Đà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Nẵng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quân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dân ta anh dũng chống trả.</a:t>
            </a:r>
          </a:p>
        </p:txBody>
      </p:sp>
      <p:sp>
        <p:nvSpPr>
          <p:cNvPr id="15371" name="Text Box 15370"/>
          <p:cNvSpPr txBox="1"/>
          <p:nvPr/>
        </p:nvSpPr>
        <p:spPr>
          <a:xfrm>
            <a:off x="3087856" y="5464124"/>
            <a:ext cx="7467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sau 5 tháng quân Pháp chỉ chiếm được bán đảo Sơn Trà</a:t>
            </a:r>
          </a:p>
        </p:txBody>
      </p:sp>
      <p:sp>
        <p:nvSpPr>
          <p:cNvPr id="15375" name="Text Box 15374"/>
          <p:cNvSpPr txBox="1"/>
          <p:nvPr/>
        </p:nvSpPr>
        <p:spPr>
          <a:xfrm>
            <a:off x="1524000" y="2895600"/>
            <a:ext cx="228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Diễn biến:</a:t>
            </a:r>
          </a:p>
        </p:txBody>
      </p:sp>
      <p:sp>
        <p:nvSpPr>
          <p:cNvPr id="15377" name="Text Box 15376"/>
          <p:cNvSpPr txBox="1"/>
          <p:nvPr/>
        </p:nvSpPr>
        <p:spPr>
          <a:xfrm>
            <a:off x="1524000" y="5464124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Kết quả:</a:t>
            </a:r>
          </a:p>
        </p:txBody>
      </p:sp>
      <p:sp>
        <p:nvSpPr>
          <p:cNvPr id="15382" name="Rectangles 15381"/>
          <p:cNvSpPr/>
          <p:nvPr/>
        </p:nvSpPr>
        <p:spPr>
          <a:xfrm>
            <a:off x="1524000" y="381000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Chiến sự ở Đà Nẵng những năm 1858 – 1859</a:t>
            </a:r>
          </a:p>
          <a:p>
            <a:pPr lvl="0"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3" name="Text Box 15382"/>
          <p:cNvSpPr txBox="1"/>
          <p:nvPr/>
        </p:nvSpPr>
        <p:spPr>
          <a:xfrm>
            <a:off x="1524000" y="838200"/>
            <a:ext cx="5486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a)Nguyên nhân Pháp xâm lược Việt Nam</a:t>
            </a:r>
          </a:p>
        </p:txBody>
      </p:sp>
      <p:sp>
        <p:nvSpPr>
          <p:cNvPr id="15384" name="Text Box 15383"/>
          <p:cNvSpPr txBox="1"/>
          <p:nvPr/>
        </p:nvSpPr>
        <p:spPr>
          <a:xfrm>
            <a:off x="575610" y="2514600"/>
            <a:ext cx="5181600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Trực tiếp : Lấy cớ bảo vệ đạo Gia-tô</a:t>
            </a:r>
          </a:p>
        </p:txBody>
      </p:sp>
      <p:sp>
        <p:nvSpPr>
          <p:cNvPr id="15385" name="Text Box 15384"/>
          <p:cNvSpPr txBox="1"/>
          <p:nvPr/>
        </p:nvSpPr>
        <p:spPr>
          <a:xfrm>
            <a:off x="520505" y="1295400"/>
            <a:ext cx="11268221" cy="12772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Sâu xa :  +CNTB Pháp phát triển cần nguyên liệu, thị trường.</a:t>
            </a:r>
          </a:p>
          <a:p>
            <a:pPr>
              <a:spcBef>
                <a:spcPct val="50000"/>
              </a:spcBef>
            </a:pP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+Việt Nam có vị trí chiến lược quan </a:t>
            </a:r>
            <a:r>
              <a:rPr sz="2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trọng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giàu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tài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sz="2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chế</a:t>
            </a:r>
            <a:r>
              <a:rPr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độ phong kiến suy yếu</a:t>
            </a:r>
          </a:p>
        </p:txBody>
      </p:sp>
      <p:sp>
        <p:nvSpPr>
          <p:cNvPr id="15386" name="Text Box 15385"/>
          <p:cNvSpPr txBox="1"/>
          <p:nvPr/>
        </p:nvSpPr>
        <p:spPr>
          <a:xfrm>
            <a:off x="1524000" y="3521075"/>
            <a:ext cx="9144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Chiều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ngày 31/8/1858 , 3000 quân Pháp và Tây Ban Nha dàn trận </a:t>
            </a:r>
          </a:p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ở cửa biển Đà Nẵng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1" grpId="0"/>
      <p:bldP spid="15377" grpId="0"/>
      <p:bldP spid="15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1" name="Group 37900"/>
          <p:cNvGrpSpPr/>
          <p:nvPr/>
        </p:nvGrpSpPr>
        <p:grpSpPr>
          <a:xfrm>
            <a:off x="1524001" y="0"/>
            <a:ext cx="4189876" cy="6096000"/>
            <a:chOff x="1200" y="0"/>
            <a:chExt cx="3727" cy="4320"/>
          </a:xfrm>
        </p:grpSpPr>
        <p:sp>
          <p:nvSpPr>
            <p:cNvPr id="37902" name="Rectangles 37901"/>
            <p:cNvSpPr/>
            <p:nvPr/>
          </p:nvSpPr>
          <p:spPr>
            <a:xfrm>
              <a:off x="1200" y="0"/>
              <a:ext cx="3696" cy="43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03" name="Group 37902"/>
            <p:cNvGrpSpPr/>
            <p:nvPr/>
          </p:nvGrpSpPr>
          <p:grpSpPr>
            <a:xfrm>
              <a:off x="1560" y="48"/>
              <a:ext cx="2340" cy="4169"/>
              <a:chOff x="1560" y="48"/>
              <a:chExt cx="2340" cy="4169"/>
            </a:xfrm>
          </p:grpSpPr>
          <p:sp>
            <p:nvSpPr>
              <p:cNvPr id="37904" name="Freeform 37903"/>
              <p:cNvSpPr/>
              <p:nvPr/>
            </p:nvSpPr>
            <p:spPr>
              <a:xfrm>
                <a:off x="1572" y="48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Freeform 37904"/>
              <p:cNvSpPr/>
              <p:nvPr/>
            </p:nvSpPr>
            <p:spPr>
              <a:xfrm>
                <a:off x="1560" y="54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Freeform 37905"/>
              <p:cNvSpPr/>
              <p:nvPr/>
            </p:nvSpPr>
            <p:spPr>
              <a:xfrm>
                <a:off x="2652" y="150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Freeform 37906"/>
              <p:cNvSpPr/>
              <p:nvPr/>
            </p:nvSpPr>
            <p:spPr>
              <a:xfrm>
                <a:off x="2524" y="94"/>
                <a:ext cx="429" cy="140"/>
              </a:xfrm>
              <a:custGeom>
                <a:avLst/>
                <a:gdLst/>
                <a:ahLst/>
                <a:cxnLst/>
                <a:rect l="0" t="0" r="0" b="0"/>
                <a:pathLst>
                  <a:path w="429" h="140">
                    <a:moveTo>
                      <a:pt x="104" y="32"/>
                    </a:moveTo>
                    <a:cubicBezTo>
                      <a:pt x="220" y="71"/>
                      <a:pt x="0" y="0"/>
                      <a:pt x="296" y="56"/>
                    </a:cubicBezTo>
                    <a:cubicBezTo>
                      <a:pt x="310" y="59"/>
                      <a:pt x="318" y="76"/>
                      <a:pt x="332" y="80"/>
                    </a:cubicBezTo>
                    <a:cubicBezTo>
                      <a:pt x="359" y="88"/>
                      <a:pt x="388" y="88"/>
                      <a:pt x="416" y="92"/>
                    </a:cubicBezTo>
                    <a:cubicBezTo>
                      <a:pt x="429" y="132"/>
                      <a:pt x="428" y="115"/>
                      <a:pt x="416" y="1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Freeform 37907"/>
              <p:cNvSpPr/>
              <p:nvPr/>
            </p:nvSpPr>
            <p:spPr>
              <a:xfrm>
                <a:off x="2616" y="144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9" name="5-Point Star 37908"/>
            <p:cNvSpPr/>
            <p:nvPr/>
          </p:nvSpPr>
          <p:spPr>
            <a:xfrm>
              <a:off x="2544" y="660"/>
              <a:ext cx="96" cy="96"/>
            </a:xfrm>
            <a:prstGeom prst="star5">
              <a:avLst/>
            </a:prstGeom>
            <a:solidFill>
              <a:srgbClr val="FD092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Text Box 37909"/>
            <p:cNvSpPr txBox="1"/>
            <p:nvPr/>
          </p:nvSpPr>
          <p:spPr>
            <a:xfrm>
              <a:off x="2189" y="500"/>
              <a:ext cx="575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b="1" dirty="0" err="1">
                  <a:solidFill>
                    <a:srgbClr val="FD09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1500" b="1" dirty="0">
                  <a:solidFill>
                    <a:srgbClr val="FD09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rgbClr val="FD09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sz="1500" b="1" dirty="0">
                <a:solidFill>
                  <a:srgbClr val="F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11" name="Oval 37910"/>
            <p:cNvSpPr/>
            <p:nvPr/>
          </p:nvSpPr>
          <p:spPr>
            <a:xfrm>
              <a:off x="2616" y="4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Text Box 37911"/>
            <p:cNvSpPr txBox="1"/>
            <p:nvPr/>
          </p:nvSpPr>
          <p:spPr>
            <a:xfrm>
              <a:off x="2520" y="34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3" name="Oval 37912"/>
            <p:cNvSpPr/>
            <p:nvPr/>
          </p:nvSpPr>
          <p:spPr>
            <a:xfrm>
              <a:off x="2364" y="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Text Box 37913"/>
            <p:cNvSpPr txBox="1"/>
            <p:nvPr/>
          </p:nvSpPr>
          <p:spPr>
            <a:xfrm>
              <a:off x="1945" y="396"/>
              <a:ext cx="815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5" name="Oval 37914"/>
            <p:cNvSpPr/>
            <p:nvPr/>
          </p:nvSpPr>
          <p:spPr>
            <a:xfrm>
              <a:off x="2916" y="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Oval 37915"/>
            <p:cNvSpPr/>
            <p:nvPr/>
          </p:nvSpPr>
          <p:spPr>
            <a:xfrm>
              <a:off x="2736" y="8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Text Box 37916"/>
            <p:cNvSpPr txBox="1"/>
            <p:nvPr/>
          </p:nvSpPr>
          <p:spPr>
            <a:xfrm>
              <a:off x="2927" y="72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9" name="Oval 37918"/>
            <p:cNvSpPr/>
            <p:nvPr/>
          </p:nvSpPr>
          <p:spPr>
            <a:xfrm>
              <a:off x="2580" y="13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Text Box 37919"/>
            <p:cNvSpPr txBox="1"/>
            <p:nvPr/>
          </p:nvSpPr>
          <p:spPr>
            <a:xfrm>
              <a:off x="2593" y="1296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1" name="Oval 37920"/>
            <p:cNvSpPr/>
            <p:nvPr/>
          </p:nvSpPr>
          <p:spPr>
            <a:xfrm>
              <a:off x="31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Text Box 37921"/>
            <p:cNvSpPr txBox="1"/>
            <p:nvPr/>
          </p:nvSpPr>
          <p:spPr>
            <a:xfrm>
              <a:off x="3204" y="1723"/>
              <a:ext cx="815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Huế</a:t>
              </a:r>
              <a:endParaRPr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23" name="Oval 37922"/>
            <p:cNvSpPr/>
            <p:nvPr/>
          </p:nvSpPr>
          <p:spPr>
            <a:xfrm>
              <a:off x="3348" y="20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Text Box 37923"/>
            <p:cNvSpPr txBox="1"/>
            <p:nvPr/>
          </p:nvSpPr>
          <p:spPr>
            <a:xfrm>
              <a:off x="3385" y="1932"/>
              <a:ext cx="959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</a:t>
              </a:r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Nẵng</a:t>
              </a:r>
              <a:endParaRPr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25" name="Oval 37924"/>
            <p:cNvSpPr/>
            <p:nvPr/>
          </p:nvSpPr>
          <p:spPr>
            <a:xfrm>
              <a:off x="3720" y="25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Text Box 37925"/>
            <p:cNvSpPr txBox="1"/>
            <p:nvPr/>
          </p:nvSpPr>
          <p:spPr>
            <a:xfrm>
              <a:off x="3756" y="247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7" name="Oval 37926"/>
            <p:cNvSpPr/>
            <p:nvPr/>
          </p:nvSpPr>
          <p:spPr>
            <a:xfrm>
              <a:off x="3744" y="30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Text Box 37927"/>
            <p:cNvSpPr txBox="1"/>
            <p:nvPr/>
          </p:nvSpPr>
          <p:spPr>
            <a:xfrm>
              <a:off x="3815" y="2952"/>
              <a:ext cx="818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9" name="Oval 37928"/>
            <p:cNvSpPr/>
            <p:nvPr/>
          </p:nvSpPr>
          <p:spPr>
            <a:xfrm>
              <a:off x="3456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Text Box 37929"/>
            <p:cNvSpPr txBox="1"/>
            <p:nvPr/>
          </p:nvSpPr>
          <p:spPr>
            <a:xfrm>
              <a:off x="3479" y="3108"/>
              <a:ext cx="81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1" name="Oval 37930"/>
            <p:cNvSpPr/>
            <p:nvPr/>
          </p:nvSpPr>
          <p:spPr>
            <a:xfrm>
              <a:off x="2976" y="3480"/>
              <a:ext cx="98" cy="9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Oval 37931"/>
            <p:cNvSpPr/>
            <p:nvPr/>
          </p:nvSpPr>
          <p:spPr>
            <a:xfrm>
              <a:off x="3108" y="33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Text Box 37932"/>
            <p:cNvSpPr txBox="1"/>
            <p:nvPr/>
          </p:nvSpPr>
          <p:spPr>
            <a:xfrm>
              <a:off x="3122" y="331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4" name="Text Box 37933"/>
            <p:cNvSpPr txBox="1"/>
            <p:nvPr/>
          </p:nvSpPr>
          <p:spPr>
            <a:xfrm>
              <a:off x="3000" y="3480"/>
              <a:ext cx="1248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400" b="1" dirty="0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5" name="Oval 37934"/>
            <p:cNvSpPr/>
            <p:nvPr/>
          </p:nvSpPr>
          <p:spPr>
            <a:xfrm>
              <a:off x="2616" y="37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Text Box 37935"/>
            <p:cNvSpPr txBox="1"/>
            <p:nvPr/>
          </p:nvSpPr>
          <p:spPr>
            <a:xfrm>
              <a:off x="2472" y="358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7" name="Oval 37936"/>
            <p:cNvSpPr/>
            <p:nvPr/>
          </p:nvSpPr>
          <p:spPr>
            <a:xfrm>
              <a:off x="3024" y="3984"/>
              <a:ext cx="52" cy="48"/>
            </a:xfrm>
            <a:prstGeom prst="ellipse">
              <a:avLst/>
            </a:prstGeom>
            <a:solidFill>
              <a:srgbClr val="F4F45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Text Box 37937"/>
            <p:cNvSpPr txBox="1"/>
            <p:nvPr/>
          </p:nvSpPr>
          <p:spPr>
            <a:xfrm rot="-4357120">
              <a:off x="4524" y="2679"/>
              <a:ext cx="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7939" name="Text Box 37938"/>
            <p:cNvSpPr txBox="1"/>
            <p:nvPr/>
          </p:nvSpPr>
          <p:spPr>
            <a:xfrm rot="16200000">
              <a:off x="4514" y="1192"/>
              <a:ext cx="402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TimeH" panose="020B7200000000000000" pitchFamily="34" charset="0"/>
              </a:endParaRPr>
            </a:p>
          </p:txBody>
        </p:sp>
        <p:sp>
          <p:nvSpPr>
            <p:cNvPr id="37940" name="Text Box 37939"/>
            <p:cNvSpPr txBox="1"/>
            <p:nvPr/>
          </p:nvSpPr>
          <p:spPr>
            <a:xfrm>
              <a:off x="1583" y="3024"/>
              <a:ext cx="1393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37941" name="Text Box 37940"/>
            <p:cNvSpPr txBox="1"/>
            <p:nvPr/>
          </p:nvSpPr>
          <p:spPr>
            <a:xfrm>
              <a:off x="1345" y="1872"/>
              <a:ext cx="1391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37942" name="Freeform 37941"/>
            <p:cNvSpPr/>
            <p:nvPr/>
          </p:nvSpPr>
          <p:spPr>
            <a:xfrm>
              <a:off x="3360" y="240"/>
              <a:ext cx="1536" cy="520"/>
            </a:xfrm>
            <a:custGeom>
              <a:avLst/>
              <a:gdLst/>
              <a:ahLst/>
              <a:cxnLst/>
              <a:rect l="0" t="0" r="0" b="0"/>
              <a:pathLst>
                <a:path w="1587" h="532">
                  <a:moveTo>
                    <a:pt x="0" y="372"/>
                  </a:moveTo>
                  <a:cubicBezTo>
                    <a:pt x="16" y="368"/>
                    <a:pt x="34" y="369"/>
                    <a:pt x="48" y="360"/>
                  </a:cubicBezTo>
                  <a:cubicBezTo>
                    <a:pt x="100" y="326"/>
                    <a:pt x="40" y="318"/>
                    <a:pt x="108" y="300"/>
                  </a:cubicBezTo>
                  <a:cubicBezTo>
                    <a:pt x="139" y="292"/>
                    <a:pt x="172" y="292"/>
                    <a:pt x="204" y="288"/>
                  </a:cubicBezTo>
                  <a:cubicBezTo>
                    <a:pt x="216" y="284"/>
                    <a:pt x="229" y="282"/>
                    <a:pt x="240" y="276"/>
                  </a:cubicBezTo>
                  <a:cubicBezTo>
                    <a:pt x="253" y="270"/>
                    <a:pt x="262" y="253"/>
                    <a:pt x="276" y="252"/>
                  </a:cubicBezTo>
                  <a:cubicBezTo>
                    <a:pt x="304" y="249"/>
                    <a:pt x="332" y="260"/>
                    <a:pt x="360" y="264"/>
                  </a:cubicBezTo>
                  <a:cubicBezTo>
                    <a:pt x="429" y="310"/>
                    <a:pt x="360" y="276"/>
                    <a:pt x="468" y="276"/>
                  </a:cubicBezTo>
                  <a:cubicBezTo>
                    <a:pt x="492" y="276"/>
                    <a:pt x="516" y="284"/>
                    <a:pt x="540" y="288"/>
                  </a:cubicBezTo>
                  <a:cubicBezTo>
                    <a:pt x="567" y="369"/>
                    <a:pt x="548" y="405"/>
                    <a:pt x="624" y="456"/>
                  </a:cubicBezTo>
                  <a:cubicBezTo>
                    <a:pt x="652" y="498"/>
                    <a:pt x="672" y="512"/>
                    <a:pt x="720" y="528"/>
                  </a:cubicBezTo>
                  <a:cubicBezTo>
                    <a:pt x="772" y="524"/>
                    <a:pt x="827" y="532"/>
                    <a:pt x="876" y="516"/>
                  </a:cubicBezTo>
                  <a:cubicBezTo>
                    <a:pt x="893" y="510"/>
                    <a:pt x="898" y="486"/>
                    <a:pt x="900" y="468"/>
                  </a:cubicBezTo>
                  <a:cubicBezTo>
                    <a:pt x="907" y="407"/>
                    <a:pt x="858" y="353"/>
                    <a:pt x="840" y="300"/>
                  </a:cubicBezTo>
                  <a:cubicBezTo>
                    <a:pt x="844" y="276"/>
                    <a:pt x="835" y="245"/>
                    <a:pt x="852" y="228"/>
                  </a:cubicBezTo>
                  <a:cubicBezTo>
                    <a:pt x="864" y="216"/>
                    <a:pt x="884" y="236"/>
                    <a:pt x="900" y="240"/>
                  </a:cubicBezTo>
                  <a:cubicBezTo>
                    <a:pt x="920" y="244"/>
                    <a:pt x="940" y="248"/>
                    <a:pt x="960" y="252"/>
                  </a:cubicBezTo>
                  <a:cubicBezTo>
                    <a:pt x="982" y="250"/>
                    <a:pt x="1080" y="244"/>
                    <a:pt x="1116" y="228"/>
                  </a:cubicBezTo>
                  <a:cubicBezTo>
                    <a:pt x="1153" y="212"/>
                    <a:pt x="1200" y="188"/>
                    <a:pt x="1236" y="168"/>
                  </a:cubicBezTo>
                  <a:cubicBezTo>
                    <a:pt x="1261" y="154"/>
                    <a:pt x="1279" y="122"/>
                    <a:pt x="1308" y="120"/>
                  </a:cubicBezTo>
                  <a:cubicBezTo>
                    <a:pt x="1360" y="116"/>
                    <a:pt x="1412" y="112"/>
                    <a:pt x="1464" y="108"/>
                  </a:cubicBezTo>
                  <a:cubicBezTo>
                    <a:pt x="1587" y="10"/>
                    <a:pt x="1584" y="63"/>
                    <a:pt x="158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Text Box 37942"/>
            <p:cNvSpPr txBox="1"/>
            <p:nvPr/>
          </p:nvSpPr>
          <p:spPr>
            <a:xfrm>
              <a:off x="3264" y="95"/>
              <a:ext cx="1392" cy="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uốc</a:t>
              </a:r>
              <a:endPara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44" name="Oval 37943"/>
            <p:cNvSpPr/>
            <p:nvPr/>
          </p:nvSpPr>
          <p:spPr>
            <a:xfrm>
              <a:off x="2748" y="6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Text Box 37944"/>
            <p:cNvSpPr txBox="1"/>
            <p:nvPr/>
          </p:nvSpPr>
          <p:spPr>
            <a:xfrm>
              <a:off x="2761" y="576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</p:grpSp>
      <p:sp>
        <p:nvSpPr>
          <p:cNvPr id="37946" name="Text Box 37945"/>
          <p:cNvSpPr txBox="1"/>
          <p:nvPr/>
        </p:nvSpPr>
        <p:spPr>
          <a:xfrm>
            <a:off x="2362200" y="6172200"/>
            <a:ext cx="25288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Lược đồ Việt Nam</a:t>
            </a:r>
          </a:p>
        </p:txBody>
      </p:sp>
      <p:sp>
        <p:nvSpPr>
          <p:cNvPr id="37947" name="Rounded Rectangular Callout 37946"/>
          <p:cNvSpPr/>
          <p:nvPr/>
        </p:nvSpPr>
        <p:spPr>
          <a:xfrm>
            <a:off x="5943600" y="76200"/>
            <a:ext cx="4724400" cy="2057400"/>
          </a:xfrm>
          <a:prstGeom prst="wedgeRoundRectCallout">
            <a:avLst>
              <a:gd name="adj1" fmla="val -97986"/>
              <a:gd name="adj2" fmla="val 184801"/>
              <a:gd name="adj3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7949" name="Text Box 37948"/>
          <p:cNvSpPr txBox="1"/>
          <p:nvPr/>
        </p:nvSpPr>
        <p:spPr>
          <a:xfrm>
            <a:off x="6400799" y="412750"/>
            <a:ext cx="384899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Tại sao Pháp chọn Gia Định là nơi tiến công </a:t>
            </a:r>
            <a:r>
              <a:rPr sz="2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tiếp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theo</a:t>
            </a:r>
            <a:r>
              <a:rPr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7950" name="Text Box 37949"/>
          <p:cNvSpPr txBox="1"/>
          <p:nvPr/>
        </p:nvSpPr>
        <p:spPr>
          <a:xfrm>
            <a:off x="3567113" y="4724400"/>
            <a:ext cx="25288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Gia Định</a:t>
            </a:r>
          </a:p>
        </p:txBody>
      </p:sp>
      <p:sp>
        <p:nvSpPr>
          <p:cNvPr id="37953" name="Freeform 37952"/>
          <p:cNvSpPr/>
          <p:nvPr/>
        </p:nvSpPr>
        <p:spPr>
          <a:xfrm>
            <a:off x="1524000" y="4864100"/>
            <a:ext cx="1143000" cy="330200"/>
          </a:xfrm>
          <a:custGeom>
            <a:avLst/>
            <a:gdLst/>
            <a:ahLst/>
            <a:cxnLst/>
            <a:rect l="0" t="0" r="0" b="0"/>
            <a:pathLst>
              <a:path w="720" h="208">
                <a:moveTo>
                  <a:pt x="720" y="152"/>
                </a:moveTo>
                <a:cubicBezTo>
                  <a:pt x="608" y="124"/>
                  <a:pt x="496" y="96"/>
                  <a:pt x="480" y="104"/>
                </a:cubicBezTo>
                <a:cubicBezTo>
                  <a:pt x="464" y="112"/>
                  <a:pt x="648" y="192"/>
                  <a:pt x="624" y="200"/>
                </a:cubicBezTo>
                <a:cubicBezTo>
                  <a:pt x="600" y="208"/>
                  <a:pt x="408" y="176"/>
                  <a:pt x="336" y="152"/>
                </a:cubicBezTo>
                <a:cubicBezTo>
                  <a:pt x="264" y="128"/>
                  <a:pt x="240" y="80"/>
                  <a:pt x="192" y="56"/>
                </a:cubicBezTo>
                <a:cubicBezTo>
                  <a:pt x="144" y="32"/>
                  <a:pt x="80" y="16"/>
                  <a:pt x="48" y="8"/>
                </a:cubicBezTo>
                <a:cubicBezTo>
                  <a:pt x="16" y="0"/>
                  <a:pt x="8" y="4"/>
                  <a:pt x="0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Freeform 37955"/>
          <p:cNvSpPr/>
          <p:nvPr/>
        </p:nvSpPr>
        <p:spPr>
          <a:xfrm>
            <a:off x="1511300" y="3175000"/>
            <a:ext cx="2222500" cy="419100"/>
          </a:xfrm>
          <a:custGeom>
            <a:avLst/>
            <a:gdLst/>
            <a:ahLst/>
            <a:cxnLst/>
            <a:rect l="0" t="0" r="0" b="0"/>
            <a:pathLst>
              <a:path w="1400" h="264">
                <a:moveTo>
                  <a:pt x="1400" y="112"/>
                </a:moveTo>
                <a:cubicBezTo>
                  <a:pt x="1368" y="72"/>
                  <a:pt x="1336" y="32"/>
                  <a:pt x="1304" y="16"/>
                </a:cubicBezTo>
                <a:cubicBezTo>
                  <a:pt x="1272" y="0"/>
                  <a:pt x="1248" y="8"/>
                  <a:pt x="1208" y="16"/>
                </a:cubicBezTo>
                <a:cubicBezTo>
                  <a:pt x="1168" y="24"/>
                  <a:pt x="1120" y="56"/>
                  <a:pt x="1064" y="64"/>
                </a:cubicBezTo>
                <a:cubicBezTo>
                  <a:pt x="1008" y="72"/>
                  <a:pt x="936" y="72"/>
                  <a:pt x="872" y="64"/>
                </a:cubicBezTo>
                <a:cubicBezTo>
                  <a:pt x="808" y="56"/>
                  <a:pt x="744" y="24"/>
                  <a:pt x="680" y="16"/>
                </a:cubicBezTo>
                <a:cubicBezTo>
                  <a:pt x="616" y="8"/>
                  <a:pt x="544" y="0"/>
                  <a:pt x="488" y="16"/>
                </a:cubicBezTo>
                <a:cubicBezTo>
                  <a:pt x="432" y="32"/>
                  <a:pt x="400" y="88"/>
                  <a:pt x="344" y="112"/>
                </a:cubicBezTo>
                <a:cubicBezTo>
                  <a:pt x="288" y="136"/>
                  <a:pt x="200" y="152"/>
                  <a:pt x="152" y="160"/>
                </a:cubicBezTo>
                <a:cubicBezTo>
                  <a:pt x="104" y="168"/>
                  <a:pt x="80" y="144"/>
                  <a:pt x="56" y="160"/>
                </a:cubicBezTo>
                <a:cubicBezTo>
                  <a:pt x="32" y="176"/>
                  <a:pt x="16" y="248"/>
                  <a:pt x="8" y="256"/>
                </a:cubicBezTo>
                <a:cubicBezTo>
                  <a:pt x="0" y="264"/>
                  <a:pt x="8" y="216"/>
                  <a:pt x="8" y="2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Text Box 37957"/>
          <p:cNvSpPr txBox="1"/>
          <p:nvPr/>
        </p:nvSpPr>
        <p:spPr>
          <a:xfrm>
            <a:off x="1676400" y="3733800"/>
            <a:ext cx="25288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Cao Miên</a:t>
            </a:r>
          </a:p>
        </p:txBody>
      </p:sp>
      <p:sp>
        <p:nvSpPr>
          <p:cNvPr id="2" name="Text Box 37957">
            <a:extLst>
              <a:ext uri="{FF2B5EF4-FFF2-40B4-BE49-F238E27FC236}">
                <a16:creationId xmlns:a16="http://schemas.microsoft.com/office/drawing/2014/main" id="{23C53B1D-FFCF-0118-370B-2F9C3E99DC49}"/>
              </a:ext>
            </a:extLst>
          </p:cNvPr>
          <p:cNvSpPr txBox="1"/>
          <p:nvPr/>
        </p:nvSpPr>
        <p:spPr>
          <a:xfrm rot="3560195">
            <a:off x="2123825" y="2100963"/>
            <a:ext cx="130014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Ai Lao</a:t>
            </a:r>
            <a:endParaRPr sz="2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6" grpId="0"/>
      <p:bldP spid="37947" grpId="0" bldLvl="0" animBg="1"/>
      <p:bldP spid="37949" grpId="0"/>
      <p:bldP spid="37950" grpId="0"/>
      <p:bldP spid="3795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8441"/>
          <p:cNvPicPr>
            <a:picLocks noChangeAspect="1"/>
          </p:cNvPicPr>
          <p:nvPr/>
        </p:nvPicPr>
        <p:blipFill>
          <a:blip r:embed="rId4">
            <a:lum bright="-17999"/>
          </a:blip>
          <a:srcRect b="21153"/>
          <a:stretch>
            <a:fillRect/>
          </a:stretch>
        </p:blipFill>
        <p:spPr>
          <a:xfrm>
            <a:off x="1524000" y="914400"/>
            <a:ext cx="4545013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itle 18433"/>
          <p:cNvSpPr>
            <a:spLocks noGrp="1"/>
          </p:cNvSpPr>
          <p:nvPr>
            <p:ph type="title"/>
          </p:nvPr>
        </p:nvSpPr>
        <p:spPr>
          <a:xfrm>
            <a:off x="1905000" y="-304800"/>
            <a:ext cx="8229600" cy="1143000"/>
          </a:xfrm>
        </p:spPr>
        <p:txBody>
          <a:bodyPr anchor="ctr"/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18435" name="Text Placeholder 18434"/>
          <p:cNvSpPr>
            <a:spLocks noGrp="1"/>
          </p:cNvSpPr>
          <p:nvPr>
            <p:ph type="body" sz="half" idx="1"/>
          </p:nvPr>
        </p:nvSpPr>
        <p:spPr>
          <a:xfrm>
            <a:off x="6248400" y="457200"/>
            <a:ext cx="5943600" cy="4572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Tx/>
              <a:buFontTx/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Chiến sự ở Gia định năm 1859</a:t>
            </a:r>
          </a:p>
          <a:p>
            <a:pPr>
              <a:buClrTx/>
              <a:buSzTx/>
              <a:buFontTx/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6" name="Phap danh chiem Gia Dinh.MPG">
            <a:hlinkClick r:id="" action="ppaction://media"/>
          </p:cNvPr>
          <p:cNvPicPr>
            <a:picLocks noGrp="1" noRot="1" noChangeAspect="1"/>
          </p:cNvPicPr>
          <p:nvPr>
            <p:ph type="media"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333500"/>
            <a:ext cx="4572000" cy="3429000"/>
          </a:xfrm>
        </p:spPr>
      </p:pic>
      <p:sp>
        <p:nvSpPr>
          <p:cNvPr id="18436" name="Straight Connector 18435"/>
          <p:cNvSpPr/>
          <p:nvPr/>
        </p:nvSpPr>
        <p:spPr>
          <a:xfrm>
            <a:off x="6172200" y="533400"/>
            <a:ext cx="0" cy="63246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7" name="Text Box 18436"/>
          <p:cNvSpPr txBox="1"/>
          <p:nvPr/>
        </p:nvSpPr>
        <p:spPr>
          <a:xfrm>
            <a:off x="6248400" y="1936750"/>
            <a:ext cx="4267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Ngày 17/2/1859, quân Pháp tấn công thành Gia Định,quân triều đình rút chạy</a:t>
            </a:r>
          </a:p>
        </p:txBody>
      </p:sp>
      <p:sp>
        <p:nvSpPr>
          <p:cNvPr id="18443" name="Rectangles 18442"/>
          <p:cNvSpPr/>
          <p:nvPr/>
        </p:nvSpPr>
        <p:spPr>
          <a:xfrm rot="-2796663">
            <a:off x="5199063" y="1998663"/>
            <a:ext cx="255587" cy="319087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Rectangles 18443"/>
          <p:cNvSpPr/>
          <p:nvPr/>
        </p:nvSpPr>
        <p:spPr>
          <a:xfrm rot="-2796663">
            <a:off x="2347913" y="1990725"/>
            <a:ext cx="231775" cy="2047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Text Box 18444"/>
          <p:cNvSpPr txBox="1"/>
          <p:nvPr/>
        </p:nvSpPr>
        <p:spPr>
          <a:xfrm>
            <a:off x="6248400" y="838200"/>
            <a:ext cx="4267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</a:t>
            </a:r>
          </a:p>
        </p:txBody>
      </p:sp>
      <p:sp>
        <p:nvSpPr>
          <p:cNvPr id="18448" name="Text Box 18447"/>
          <p:cNvSpPr txBox="1"/>
          <p:nvPr/>
        </p:nvSpPr>
        <p:spPr>
          <a:xfrm>
            <a:off x="1524000" y="5334000"/>
            <a:ext cx="5181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Quân Pháp tấn công thành Gia Định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6"/>
                </p:tgtEl>
              </p:cMediaNode>
            </p:video>
          </p:childTnLst>
        </p:cTn>
      </p:par>
    </p:tnLst>
    <p:bldLst>
      <p:bldP spid="18437" grpId="0"/>
      <p:bldP spid="184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/>
          </p:cNvSpPr>
          <p:nvPr>
            <p:ph type="title"/>
          </p:nvPr>
        </p:nvSpPr>
        <p:spPr>
          <a:xfrm>
            <a:off x="1866900" y="-24130"/>
            <a:ext cx="8458200" cy="457200"/>
          </a:xfrm>
        </p:spPr>
        <p:txBody>
          <a:bodyPr anchor="ctr"/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17411" name="Text Placeholder 17410"/>
          <p:cNvSpPr>
            <a:spLocks noGrp="1"/>
          </p:cNvSpPr>
          <p:nvPr>
            <p:ph type="body" sz="half" idx="1"/>
          </p:nvPr>
        </p:nvSpPr>
        <p:spPr>
          <a:xfrm>
            <a:off x="6172200" y="685800"/>
            <a:ext cx="5419578" cy="381000"/>
          </a:xfrm>
        </p:spPr>
        <p:txBody>
          <a:bodyPr>
            <a:noAutofit/>
          </a:bodyPr>
          <a:lstStyle/>
          <a:p>
            <a:pPr>
              <a:buClrTx/>
              <a:buSzTx/>
              <a:buFontTx/>
              <a:buNone/>
            </a:pPr>
            <a:r>
              <a:rPr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Chiến sự ở Gia định năm 1859</a:t>
            </a:r>
          </a:p>
          <a:p>
            <a:pPr>
              <a:buClrTx/>
              <a:buSzTx/>
              <a:buFontTx/>
              <a:buNone/>
            </a:pPr>
            <a:endParaRPr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Rectangles 17418"/>
          <p:cNvSpPr/>
          <p:nvPr/>
        </p:nvSpPr>
        <p:spPr>
          <a:xfrm>
            <a:off x="550481" y="5153213"/>
            <a:ext cx="5158153" cy="127210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just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Pháp đánh chiếm Gia Định nhân dân phản ứng như </a:t>
            </a:r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25" name="Rectangles 17424"/>
          <p:cNvSpPr/>
          <p:nvPr/>
        </p:nvSpPr>
        <p:spPr>
          <a:xfrm>
            <a:off x="6178564" y="3307747"/>
            <a:ext cx="541320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Nhân dân tự động đứng  lên đánh giặc khiến chúng khốn đốn</a:t>
            </a:r>
          </a:p>
        </p:txBody>
      </p:sp>
      <p:sp>
        <p:nvSpPr>
          <p:cNvPr id="17431" name="Text Box 17430"/>
          <p:cNvSpPr txBox="1"/>
          <p:nvPr/>
        </p:nvSpPr>
        <p:spPr>
          <a:xfrm>
            <a:off x="6248399" y="1941441"/>
            <a:ext cx="5343371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Ngày </a:t>
            </a:r>
            <a:r>
              <a:rPr sz="2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17/2/1859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quân Pháp tấn công thành Gia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triều đình rút chạy</a:t>
            </a:r>
          </a:p>
        </p:txBody>
      </p:sp>
      <p:sp>
        <p:nvSpPr>
          <p:cNvPr id="17432" name="Text Box 17431"/>
          <p:cNvSpPr txBox="1"/>
          <p:nvPr/>
        </p:nvSpPr>
        <p:spPr>
          <a:xfrm>
            <a:off x="6248400" y="1311275"/>
            <a:ext cx="53433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-Tháng 2, quân Pháp kéo vào  Gia Định</a:t>
            </a:r>
          </a:p>
        </p:txBody>
      </p:sp>
      <p:sp>
        <p:nvSpPr>
          <p:cNvPr id="17433" name="Straight Connector 17432"/>
          <p:cNvSpPr/>
          <p:nvPr/>
        </p:nvSpPr>
        <p:spPr>
          <a:xfrm>
            <a:off x="6096000" y="533400"/>
            <a:ext cx="0" cy="60960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7434" name="Picture 17433"/>
          <p:cNvPicPr>
            <a:picLocks noChangeAspect="1"/>
          </p:cNvPicPr>
          <p:nvPr/>
        </p:nvPicPr>
        <p:blipFill>
          <a:blip r:embed="rId2">
            <a:lum bright="-17999"/>
          </a:blip>
          <a:srcRect b="21153"/>
          <a:stretch>
            <a:fillRect/>
          </a:stretch>
        </p:blipFill>
        <p:spPr>
          <a:xfrm>
            <a:off x="467918" y="474882"/>
            <a:ext cx="5323281" cy="4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5" name="Rectangles 17434"/>
          <p:cNvSpPr/>
          <p:nvPr/>
        </p:nvSpPr>
        <p:spPr>
          <a:xfrm rot="-2796663">
            <a:off x="5199063" y="1873250"/>
            <a:ext cx="255587" cy="3190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Rectangles 17435"/>
          <p:cNvSpPr/>
          <p:nvPr/>
        </p:nvSpPr>
        <p:spPr>
          <a:xfrm rot="-2796663">
            <a:off x="2295525" y="1917700"/>
            <a:ext cx="231775" cy="2047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5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Band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1981</Words>
  <Application>Microsoft Office PowerPoint</Application>
  <PresentationFormat>Widescreen</PresentationFormat>
  <Paragraphs>195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53" baseType="lpstr">
      <vt:lpstr>.VnArial NarrowH</vt:lpstr>
      <vt:lpstr>.VnAvantH</vt:lpstr>
      <vt:lpstr>.VnTimeH</vt:lpstr>
      <vt:lpstr>Arial</vt:lpstr>
      <vt:lpstr>Calibri</vt:lpstr>
      <vt:lpstr>Calibri Light</vt:lpstr>
      <vt:lpstr>Century Gothic</vt:lpstr>
      <vt:lpstr>Corbel</vt:lpstr>
      <vt:lpstr>Garamond</vt:lpstr>
      <vt:lpstr>Gill Sans MT</vt:lpstr>
      <vt:lpstr>Times New Roman</vt:lpstr>
      <vt:lpstr>Trebuchet MS</vt:lpstr>
      <vt:lpstr>Wingdings</vt:lpstr>
      <vt:lpstr>Wingdings 3</vt:lpstr>
      <vt:lpstr>Gallery</vt:lpstr>
      <vt:lpstr>1_Gallery</vt:lpstr>
      <vt:lpstr>Organic</vt:lpstr>
      <vt:lpstr>Parallax</vt:lpstr>
      <vt:lpstr>Retrospect</vt:lpstr>
      <vt:lpstr>Facet</vt:lpstr>
      <vt:lpstr>Banded</vt:lpstr>
      <vt:lpstr>Wisp</vt:lpstr>
      <vt:lpstr>Phần hai</vt:lpstr>
      <vt:lpstr>I. THỰC DÂN PHÁP XÂM LƯỢC VIỆT NAM</vt:lpstr>
      <vt:lpstr>I. THỰC DÂN PHÁP XÂM LƯỢC VIỆT NAM</vt:lpstr>
      <vt:lpstr>PowerPoint Presentation</vt:lpstr>
      <vt:lpstr>PowerPoint Presentation</vt:lpstr>
      <vt:lpstr>I. THỰC DÂN PHÁP XÂM LƯỢC VIỆT NAM</vt:lpstr>
      <vt:lpstr>PowerPoint Presentation</vt:lpstr>
      <vt:lpstr>I. THỰC DÂN PHÁP XÂM LƯỢC VIỆT NAM</vt:lpstr>
      <vt:lpstr>I. THỰC DÂN PHÁP XÂM LƯỢC VIỆT NAM</vt:lpstr>
      <vt:lpstr>I. THỰC DÂN PHÁP XÂM LƯỢC VIỆT NAM</vt:lpstr>
      <vt:lpstr>PowerPoint Presentation</vt:lpstr>
      <vt:lpstr>PowerPoint Presentation</vt:lpstr>
      <vt:lpstr>I. THỰC DÂN PHÁP XÂM LƯỢC VIỆT NAM</vt:lpstr>
      <vt:lpstr>Nội dung cơ bản của Hiệp ước Nhâm Tuất (1862) </vt:lpstr>
      <vt:lpstr>PowerPoint Presentation</vt:lpstr>
      <vt:lpstr>PowerPoint Presentation</vt:lpstr>
      <vt:lpstr>1. Kháng chiến ở Đà Nẵng và ba tỉnh miền Đông Nam Kì</vt:lpstr>
      <vt:lpstr>Nghĩa quân Nguyễn Trung Trực đốt cháy tàu Ét-pê-răng (Hy vọng)  của Pháp đậu trên sông Vàm Cỏ Đông (10/12/1861)</vt:lpstr>
      <vt:lpstr>Kháng chiến ở ba tỉnh miền Đông Nam Kì</vt:lpstr>
      <vt:lpstr>Kháng chiến ở ba tỉnh miền Đông Nam Kì</vt:lpstr>
      <vt:lpstr>II. CUỘC KHÁNG CHIẾN CHỐNG PHÁP TỪ NĂM 1858 ĐẾN NĂM 1873</vt:lpstr>
      <vt:lpstr>PowerPoint Presentation</vt:lpstr>
      <vt:lpstr>PowerPoint Presentation</vt:lpstr>
      <vt:lpstr>II. CUỘC KHÁNG CHIẾN CHỐNG PHÁP TỪ NĂM 1858 ĐẾN NĂM 1873</vt:lpstr>
      <vt:lpstr>2. Kháng chiến lan rộng ra ba tỉnh miền Tây Nam Kì</vt:lpstr>
      <vt:lpstr>PowerPoint Presentation</vt:lpstr>
      <vt:lpstr>PowerPoint Presentation</vt:lpstr>
      <vt:lpstr>                                      Chạy Tây                                 Nguyễn Đình Chiểu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hai</dc:title>
  <dc:creator>Admin</dc:creator>
  <cp:lastModifiedBy>Admin</cp:lastModifiedBy>
  <cp:revision>1</cp:revision>
  <dcterms:created xsi:type="dcterms:W3CDTF">2023-02-20T06:19:12Z</dcterms:created>
  <dcterms:modified xsi:type="dcterms:W3CDTF">2023-02-22T06:35:56Z</dcterms:modified>
</cp:coreProperties>
</file>